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Lst>
  <p:notesMasterIdLst>
    <p:notesMasterId r:id="rId31"/>
  </p:notesMasterIdLst>
  <p:sldIdLst>
    <p:sldId id="286" r:id="rId2"/>
    <p:sldId id="287" r:id="rId3"/>
    <p:sldId id="288" r:id="rId4"/>
    <p:sldId id="304" r:id="rId5"/>
    <p:sldId id="305" r:id="rId6"/>
    <p:sldId id="289" r:id="rId7"/>
    <p:sldId id="290" r:id="rId8"/>
    <p:sldId id="261" r:id="rId9"/>
    <p:sldId id="262" r:id="rId10"/>
    <p:sldId id="264" r:id="rId11"/>
    <p:sldId id="265" r:id="rId12"/>
    <p:sldId id="283"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278" r:id="rId26"/>
    <p:sldId id="279" r:id="rId27"/>
    <p:sldId id="280" r:id="rId28"/>
    <p:sldId id="281" r:id="rId29"/>
    <p:sldId id="28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AFBF5"/>
    <a:srgbClr val="A5301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20" autoAdjust="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4FE36B-1139-40E2-BC4D-DB46354E6C99}" type="doc">
      <dgm:prSet loTypeId="urn:microsoft.com/office/officeart/2005/8/layout/hierarchy2" loCatId="hierarchy" qsTypeId="urn:microsoft.com/office/officeart/2005/8/quickstyle/simple1" qsCatId="simple" csTypeId="urn:microsoft.com/office/officeart/2005/8/colors/accent1_1" csCatId="accent1" phldr="1"/>
      <dgm:spPr/>
      <dgm:t>
        <a:bodyPr/>
        <a:lstStyle/>
        <a:p>
          <a:endParaRPr lang="en-CA"/>
        </a:p>
      </dgm:t>
    </dgm:pt>
    <dgm:pt modelId="{798AEFE5-7EF0-4239-8815-7969B6F87D50}">
      <dgm:prSet phldrT="[Text]"/>
      <dgm:spPr/>
      <dgm:t>
        <a:bodyPr/>
        <a:lstStyle/>
        <a:p>
          <a:r>
            <a:rPr lang="en-CA"/>
            <a:t>Clustering</a:t>
          </a:r>
        </a:p>
      </dgm:t>
    </dgm:pt>
    <dgm:pt modelId="{E14F4E1D-D4A4-4065-935C-46C78EF0367F}" type="parTrans" cxnId="{760E00E0-F01F-494D-9C1F-0C95DCE72097}">
      <dgm:prSet/>
      <dgm:spPr/>
      <dgm:t>
        <a:bodyPr/>
        <a:lstStyle/>
        <a:p>
          <a:endParaRPr lang="en-CA"/>
        </a:p>
      </dgm:t>
    </dgm:pt>
    <dgm:pt modelId="{B2E8A0E8-F346-4ABB-BAC1-1D1569C31A3E}" type="sibTrans" cxnId="{760E00E0-F01F-494D-9C1F-0C95DCE72097}">
      <dgm:prSet/>
      <dgm:spPr/>
      <dgm:t>
        <a:bodyPr/>
        <a:lstStyle/>
        <a:p>
          <a:endParaRPr lang="en-CA"/>
        </a:p>
      </dgm:t>
    </dgm:pt>
    <dgm:pt modelId="{EF04005E-D51C-4171-BE03-28E4CF80A418}">
      <dgm:prSet phldrT="[Text]"/>
      <dgm:spPr/>
      <dgm:t>
        <a:bodyPr/>
        <a:lstStyle/>
        <a:p>
          <a:r>
            <a:rPr lang="en-CA"/>
            <a:t>Hierarchical</a:t>
          </a:r>
        </a:p>
      </dgm:t>
    </dgm:pt>
    <dgm:pt modelId="{FF6F6381-D083-4777-B831-7262F3CF53E2}" type="parTrans" cxnId="{29A5AA1A-89F2-4586-A8FB-8CEFE7260583}">
      <dgm:prSet/>
      <dgm:spPr/>
      <dgm:t>
        <a:bodyPr/>
        <a:lstStyle/>
        <a:p>
          <a:endParaRPr lang="en-CA"/>
        </a:p>
      </dgm:t>
    </dgm:pt>
    <dgm:pt modelId="{F8005A5A-B8C3-45EE-8408-6205508BC821}" type="sibTrans" cxnId="{29A5AA1A-89F2-4586-A8FB-8CEFE7260583}">
      <dgm:prSet/>
      <dgm:spPr/>
      <dgm:t>
        <a:bodyPr/>
        <a:lstStyle/>
        <a:p>
          <a:endParaRPr lang="en-CA"/>
        </a:p>
      </dgm:t>
    </dgm:pt>
    <dgm:pt modelId="{CFF6CEAE-BFF2-44CB-AD9B-0D20F49A22A1}">
      <dgm:prSet phldrT="[Text]"/>
      <dgm:spPr/>
      <dgm:t>
        <a:bodyPr/>
        <a:lstStyle/>
        <a:p>
          <a:r>
            <a:rPr lang="en-CA"/>
            <a:t>Agglomerative</a:t>
          </a:r>
        </a:p>
      </dgm:t>
    </dgm:pt>
    <dgm:pt modelId="{B591AFF5-43D9-44E6-A4B9-03773FC75CC4}" type="parTrans" cxnId="{E51C79D9-CEF2-46B1-867D-005DD0BDABD6}">
      <dgm:prSet/>
      <dgm:spPr/>
      <dgm:t>
        <a:bodyPr/>
        <a:lstStyle/>
        <a:p>
          <a:endParaRPr lang="en-CA"/>
        </a:p>
      </dgm:t>
    </dgm:pt>
    <dgm:pt modelId="{AAE15D47-973B-4A6A-B5A6-FDFB36BC9984}" type="sibTrans" cxnId="{E51C79D9-CEF2-46B1-867D-005DD0BDABD6}">
      <dgm:prSet/>
      <dgm:spPr/>
      <dgm:t>
        <a:bodyPr/>
        <a:lstStyle/>
        <a:p>
          <a:endParaRPr lang="en-CA"/>
        </a:p>
      </dgm:t>
    </dgm:pt>
    <dgm:pt modelId="{A30A6457-918C-483D-87F8-CBE056B1B6C5}">
      <dgm:prSet phldrT="[Text]"/>
      <dgm:spPr/>
      <dgm:t>
        <a:bodyPr/>
        <a:lstStyle/>
        <a:p>
          <a:r>
            <a:rPr lang="en-CA"/>
            <a:t>Divisive</a:t>
          </a:r>
        </a:p>
      </dgm:t>
    </dgm:pt>
    <dgm:pt modelId="{96270A04-2847-4582-9E15-AADF579CA476}" type="parTrans" cxnId="{83E24EC8-6A54-4681-BD4E-35147589726D}">
      <dgm:prSet/>
      <dgm:spPr/>
      <dgm:t>
        <a:bodyPr/>
        <a:lstStyle/>
        <a:p>
          <a:endParaRPr lang="en-CA"/>
        </a:p>
      </dgm:t>
    </dgm:pt>
    <dgm:pt modelId="{A68EF378-89EA-4186-BA31-67EE777AA08C}" type="sibTrans" cxnId="{83E24EC8-6A54-4681-BD4E-35147589726D}">
      <dgm:prSet/>
      <dgm:spPr/>
      <dgm:t>
        <a:bodyPr/>
        <a:lstStyle/>
        <a:p>
          <a:endParaRPr lang="en-CA"/>
        </a:p>
      </dgm:t>
    </dgm:pt>
    <dgm:pt modelId="{4B8FC083-BA55-42E7-8004-516025E34E8F}">
      <dgm:prSet phldrT="[Text]"/>
      <dgm:spPr/>
      <dgm:t>
        <a:bodyPr/>
        <a:lstStyle/>
        <a:p>
          <a:r>
            <a:rPr lang="en-CA"/>
            <a:t>Partitional</a:t>
          </a:r>
        </a:p>
      </dgm:t>
    </dgm:pt>
    <dgm:pt modelId="{E23B776C-4D26-47EB-A388-A36E6E14EAA7}" type="parTrans" cxnId="{4718095F-B868-465B-B4A8-FB60F0806515}">
      <dgm:prSet/>
      <dgm:spPr/>
      <dgm:t>
        <a:bodyPr/>
        <a:lstStyle/>
        <a:p>
          <a:endParaRPr lang="en-CA"/>
        </a:p>
      </dgm:t>
    </dgm:pt>
    <dgm:pt modelId="{2D71E561-7F28-4543-B30D-6655D38E25C7}" type="sibTrans" cxnId="{4718095F-B868-465B-B4A8-FB60F0806515}">
      <dgm:prSet/>
      <dgm:spPr/>
      <dgm:t>
        <a:bodyPr/>
        <a:lstStyle/>
        <a:p>
          <a:endParaRPr lang="en-CA"/>
        </a:p>
      </dgm:t>
    </dgm:pt>
    <dgm:pt modelId="{CBB6633A-4AE3-4B6C-B03D-0B27113D87D0}">
      <dgm:prSet phldrT="[Text]"/>
      <dgm:spPr/>
      <dgm:t>
        <a:bodyPr/>
        <a:lstStyle/>
        <a:p>
          <a:r>
            <a:rPr lang="en-CA"/>
            <a:t>K-Means</a:t>
          </a:r>
        </a:p>
      </dgm:t>
    </dgm:pt>
    <dgm:pt modelId="{E676AF99-F3B6-4674-BBA3-5D8F89AF80EB}" type="parTrans" cxnId="{9D4A0E26-80F3-4886-8601-E5FF1945F21B}">
      <dgm:prSet/>
      <dgm:spPr/>
      <dgm:t>
        <a:bodyPr/>
        <a:lstStyle/>
        <a:p>
          <a:endParaRPr lang="en-CA"/>
        </a:p>
      </dgm:t>
    </dgm:pt>
    <dgm:pt modelId="{BC1BF3FE-B9F1-44D7-9CB1-0DC3B540A0D0}" type="sibTrans" cxnId="{9D4A0E26-80F3-4886-8601-E5FF1945F21B}">
      <dgm:prSet/>
      <dgm:spPr/>
      <dgm:t>
        <a:bodyPr/>
        <a:lstStyle/>
        <a:p>
          <a:endParaRPr lang="en-CA"/>
        </a:p>
      </dgm:t>
    </dgm:pt>
    <dgm:pt modelId="{0F9046D9-AC59-4757-AC1E-338AF6399E52}">
      <dgm:prSet phldrT="[Text]"/>
      <dgm:spPr/>
      <dgm:t>
        <a:bodyPr/>
        <a:lstStyle/>
        <a:p>
          <a:r>
            <a:rPr lang="en-CA"/>
            <a:t>K-Medoid</a:t>
          </a:r>
        </a:p>
      </dgm:t>
    </dgm:pt>
    <dgm:pt modelId="{3D25E12D-C262-4D98-BAA6-EFA41808A967}" type="parTrans" cxnId="{9D40C948-4612-40AF-9107-4C3B58CD7085}">
      <dgm:prSet/>
      <dgm:spPr/>
      <dgm:t>
        <a:bodyPr/>
        <a:lstStyle/>
        <a:p>
          <a:endParaRPr lang="en-CA"/>
        </a:p>
      </dgm:t>
    </dgm:pt>
    <dgm:pt modelId="{FFA853B9-E85A-402A-88A3-022BB6347761}" type="sibTrans" cxnId="{9D40C948-4612-40AF-9107-4C3B58CD7085}">
      <dgm:prSet/>
      <dgm:spPr/>
      <dgm:t>
        <a:bodyPr/>
        <a:lstStyle/>
        <a:p>
          <a:endParaRPr lang="en-CA"/>
        </a:p>
      </dgm:t>
    </dgm:pt>
    <dgm:pt modelId="{B65E2297-EEC5-4A87-853F-540182558894}" type="pres">
      <dgm:prSet presAssocID="{E04FE36B-1139-40E2-BC4D-DB46354E6C99}" presName="diagram" presStyleCnt="0">
        <dgm:presLayoutVars>
          <dgm:chPref val="1"/>
          <dgm:dir/>
          <dgm:animOne val="branch"/>
          <dgm:animLvl val="lvl"/>
          <dgm:resizeHandles val="exact"/>
        </dgm:presLayoutVars>
      </dgm:prSet>
      <dgm:spPr/>
    </dgm:pt>
    <dgm:pt modelId="{480FFDBE-A2DF-43C3-8032-7DC1F2CDEA7B}" type="pres">
      <dgm:prSet presAssocID="{798AEFE5-7EF0-4239-8815-7969B6F87D50}" presName="root1" presStyleCnt="0"/>
      <dgm:spPr/>
    </dgm:pt>
    <dgm:pt modelId="{2EAEA91C-1D78-49C2-B768-F7D49CEC86AA}" type="pres">
      <dgm:prSet presAssocID="{798AEFE5-7EF0-4239-8815-7969B6F87D50}" presName="LevelOneTextNode" presStyleLbl="node0" presStyleIdx="0" presStyleCnt="1">
        <dgm:presLayoutVars>
          <dgm:chPref val="3"/>
        </dgm:presLayoutVars>
      </dgm:prSet>
      <dgm:spPr/>
    </dgm:pt>
    <dgm:pt modelId="{22580DCB-F094-4CE3-8213-D71D98C30967}" type="pres">
      <dgm:prSet presAssocID="{798AEFE5-7EF0-4239-8815-7969B6F87D50}" presName="level2hierChild" presStyleCnt="0"/>
      <dgm:spPr/>
    </dgm:pt>
    <dgm:pt modelId="{A0532D13-EE16-488C-BB6D-20CA78B2EE4C}" type="pres">
      <dgm:prSet presAssocID="{FF6F6381-D083-4777-B831-7262F3CF53E2}" presName="conn2-1" presStyleLbl="parChTrans1D2" presStyleIdx="0" presStyleCnt="2"/>
      <dgm:spPr/>
    </dgm:pt>
    <dgm:pt modelId="{0A337B6C-9557-436B-8779-B3D079EA7D93}" type="pres">
      <dgm:prSet presAssocID="{FF6F6381-D083-4777-B831-7262F3CF53E2}" presName="connTx" presStyleLbl="parChTrans1D2" presStyleIdx="0" presStyleCnt="2"/>
      <dgm:spPr/>
    </dgm:pt>
    <dgm:pt modelId="{F0EC21AE-4EB4-4821-BA86-8D1E276D7668}" type="pres">
      <dgm:prSet presAssocID="{EF04005E-D51C-4171-BE03-28E4CF80A418}" presName="root2" presStyleCnt="0"/>
      <dgm:spPr/>
    </dgm:pt>
    <dgm:pt modelId="{03997293-B528-484E-B059-BC8882E5F3BF}" type="pres">
      <dgm:prSet presAssocID="{EF04005E-D51C-4171-BE03-28E4CF80A418}" presName="LevelTwoTextNode" presStyleLbl="node2" presStyleIdx="0" presStyleCnt="2">
        <dgm:presLayoutVars>
          <dgm:chPref val="3"/>
        </dgm:presLayoutVars>
      </dgm:prSet>
      <dgm:spPr/>
    </dgm:pt>
    <dgm:pt modelId="{53937B2C-EE21-43FB-91D9-95B93D8CA43D}" type="pres">
      <dgm:prSet presAssocID="{EF04005E-D51C-4171-BE03-28E4CF80A418}" presName="level3hierChild" presStyleCnt="0"/>
      <dgm:spPr/>
    </dgm:pt>
    <dgm:pt modelId="{18F1C8B4-419B-40E9-8749-3CDFE4B67F51}" type="pres">
      <dgm:prSet presAssocID="{B591AFF5-43D9-44E6-A4B9-03773FC75CC4}" presName="conn2-1" presStyleLbl="parChTrans1D3" presStyleIdx="0" presStyleCnt="4"/>
      <dgm:spPr/>
    </dgm:pt>
    <dgm:pt modelId="{BD3DCDDB-5DB4-4157-B8A1-533A13C5668D}" type="pres">
      <dgm:prSet presAssocID="{B591AFF5-43D9-44E6-A4B9-03773FC75CC4}" presName="connTx" presStyleLbl="parChTrans1D3" presStyleIdx="0" presStyleCnt="4"/>
      <dgm:spPr/>
    </dgm:pt>
    <dgm:pt modelId="{DE805A1D-F484-49D7-BA82-502DFC91EA3B}" type="pres">
      <dgm:prSet presAssocID="{CFF6CEAE-BFF2-44CB-AD9B-0D20F49A22A1}" presName="root2" presStyleCnt="0"/>
      <dgm:spPr/>
    </dgm:pt>
    <dgm:pt modelId="{1DA08DBB-C1DA-4482-A304-30F232C3CA31}" type="pres">
      <dgm:prSet presAssocID="{CFF6CEAE-BFF2-44CB-AD9B-0D20F49A22A1}" presName="LevelTwoTextNode" presStyleLbl="node3" presStyleIdx="0" presStyleCnt="4">
        <dgm:presLayoutVars>
          <dgm:chPref val="3"/>
        </dgm:presLayoutVars>
      </dgm:prSet>
      <dgm:spPr/>
    </dgm:pt>
    <dgm:pt modelId="{C727ECFA-9EFA-4CC0-B70A-C8EC8CF2E80A}" type="pres">
      <dgm:prSet presAssocID="{CFF6CEAE-BFF2-44CB-AD9B-0D20F49A22A1}" presName="level3hierChild" presStyleCnt="0"/>
      <dgm:spPr/>
    </dgm:pt>
    <dgm:pt modelId="{82A246ED-438A-4CDA-932F-B2F5BEE3E682}" type="pres">
      <dgm:prSet presAssocID="{96270A04-2847-4582-9E15-AADF579CA476}" presName="conn2-1" presStyleLbl="parChTrans1D3" presStyleIdx="1" presStyleCnt="4"/>
      <dgm:spPr/>
    </dgm:pt>
    <dgm:pt modelId="{95B10563-085C-46E1-8FBF-BF3CE0A68F63}" type="pres">
      <dgm:prSet presAssocID="{96270A04-2847-4582-9E15-AADF579CA476}" presName="connTx" presStyleLbl="parChTrans1D3" presStyleIdx="1" presStyleCnt="4"/>
      <dgm:spPr/>
    </dgm:pt>
    <dgm:pt modelId="{E8604729-A79B-4906-9627-E793759C0363}" type="pres">
      <dgm:prSet presAssocID="{A30A6457-918C-483D-87F8-CBE056B1B6C5}" presName="root2" presStyleCnt="0"/>
      <dgm:spPr/>
    </dgm:pt>
    <dgm:pt modelId="{CCC60446-B57D-4B4E-90B7-1F67B4B399AB}" type="pres">
      <dgm:prSet presAssocID="{A30A6457-918C-483D-87F8-CBE056B1B6C5}" presName="LevelTwoTextNode" presStyleLbl="node3" presStyleIdx="1" presStyleCnt="4">
        <dgm:presLayoutVars>
          <dgm:chPref val="3"/>
        </dgm:presLayoutVars>
      </dgm:prSet>
      <dgm:spPr/>
    </dgm:pt>
    <dgm:pt modelId="{BE35CEF7-9823-4FD4-919C-F5B50EB30593}" type="pres">
      <dgm:prSet presAssocID="{A30A6457-918C-483D-87F8-CBE056B1B6C5}" presName="level3hierChild" presStyleCnt="0"/>
      <dgm:spPr/>
    </dgm:pt>
    <dgm:pt modelId="{2638466F-E90B-4583-A052-F337CBF4452D}" type="pres">
      <dgm:prSet presAssocID="{E23B776C-4D26-47EB-A388-A36E6E14EAA7}" presName="conn2-1" presStyleLbl="parChTrans1D2" presStyleIdx="1" presStyleCnt="2"/>
      <dgm:spPr/>
    </dgm:pt>
    <dgm:pt modelId="{FEB492A8-98BB-4A42-9B88-3CABA94CA987}" type="pres">
      <dgm:prSet presAssocID="{E23B776C-4D26-47EB-A388-A36E6E14EAA7}" presName="connTx" presStyleLbl="parChTrans1D2" presStyleIdx="1" presStyleCnt="2"/>
      <dgm:spPr/>
    </dgm:pt>
    <dgm:pt modelId="{11152A91-336D-4294-BDE3-DF68D9A7F160}" type="pres">
      <dgm:prSet presAssocID="{4B8FC083-BA55-42E7-8004-516025E34E8F}" presName="root2" presStyleCnt="0"/>
      <dgm:spPr/>
    </dgm:pt>
    <dgm:pt modelId="{2B26DC11-45FD-46FD-A9AC-ED1C8E58DFAD}" type="pres">
      <dgm:prSet presAssocID="{4B8FC083-BA55-42E7-8004-516025E34E8F}" presName="LevelTwoTextNode" presStyleLbl="node2" presStyleIdx="1" presStyleCnt="2">
        <dgm:presLayoutVars>
          <dgm:chPref val="3"/>
        </dgm:presLayoutVars>
      </dgm:prSet>
      <dgm:spPr/>
    </dgm:pt>
    <dgm:pt modelId="{09172832-8D56-4220-AAD1-D7E7FD322167}" type="pres">
      <dgm:prSet presAssocID="{4B8FC083-BA55-42E7-8004-516025E34E8F}" presName="level3hierChild" presStyleCnt="0"/>
      <dgm:spPr/>
    </dgm:pt>
    <dgm:pt modelId="{EF1B9D0F-0F34-4572-BA2C-07D0E691EDEC}" type="pres">
      <dgm:prSet presAssocID="{E676AF99-F3B6-4674-BBA3-5D8F89AF80EB}" presName="conn2-1" presStyleLbl="parChTrans1D3" presStyleIdx="2" presStyleCnt="4"/>
      <dgm:spPr/>
    </dgm:pt>
    <dgm:pt modelId="{334E9C94-E7F4-434C-9CC2-874365262348}" type="pres">
      <dgm:prSet presAssocID="{E676AF99-F3B6-4674-BBA3-5D8F89AF80EB}" presName="connTx" presStyleLbl="parChTrans1D3" presStyleIdx="2" presStyleCnt="4"/>
      <dgm:spPr/>
    </dgm:pt>
    <dgm:pt modelId="{2FADA532-5CA3-46C5-BD88-68F1498D3F66}" type="pres">
      <dgm:prSet presAssocID="{CBB6633A-4AE3-4B6C-B03D-0B27113D87D0}" presName="root2" presStyleCnt="0"/>
      <dgm:spPr/>
    </dgm:pt>
    <dgm:pt modelId="{FD35439F-30CC-49F0-B3B1-9C83176253C4}" type="pres">
      <dgm:prSet presAssocID="{CBB6633A-4AE3-4B6C-B03D-0B27113D87D0}" presName="LevelTwoTextNode" presStyleLbl="node3" presStyleIdx="2" presStyleCnt="4">
        <dgm:presLayoutVars>
          <dgm:chPref val="3"/>
        </dgm:presLayoutVars>
      </dgm:prSet>
      <dgm:spPr/>
    </dgm:pt>
    <dgm:pt modelId="{4AAAFD83-15AD-405E-80F3-F0E8E8671FBC}" type="pres">
      <dgm:prSet presAssocID="{CBB6633A-4AE3-4B6C-B03D-0B27113D87D0}" presName="level3hierChild" presStyleCnt="0"/>
      <dgm:spPr/>
    </dgm:pt>
    <dgm:pt modelId="{17934364-C900-4C11-AE94-656337CA7350}" type="pres">
      <dgm:prSet presAssocID="{3D25E12D-C262-4D98-BAA6-EFA41808A967}" presName="conn2-1" presStyleLbl="parChTrans1D3" presStyleIdx="3" presStyleCnt="4"/>
      <dgm:spPr/>
    </dgm:pt>
    <dgm:pt modelId="{D0F41545-1DDF-4007-9F3C-AD92ECEC0B33}" type="pres">
      <dgm:prSet presAssocID="{3D25E12D-C262-4D98-BAA6-EFA41808A967}" presName="connTx" presStyleLbl="parChTrans1D3" presStyleIdx="3" presStyleCnt="4"/>
      <dgm:spPr/>
    </dgm:pt>
    <dgm:pt modelId="{6462CDFC-430E-4561-A082-8C6B79067133}" type="pres">
      <dgm:prSet presAssocID="{0F9046D9-AC59-4757-AC1E-338AF6399E52}" presName="root2" presStyleCnt="0"/>
      <dgm:spPr/>
    </dgm:pt>
    <dgm:pt modelId="{6FB9AA39-2F7D-44D2-984D-476E2A4C0B1F}" type="pres">
      <dgm:prSet presAssocID="{0F9046D9-AC59-4757-AC1E-338AF6399E52}" presName="LevelTwoTextNode" presStyleLbl="node3" presStyleIdx="3" presStyleCnt="4">
        <dgm:presLayoutVars>
          <dgm:chPref val="3"/>
        </dgm:presLayoutVars>
      </dgm:prSet>
      <dgm:spPr/>
    </dgm:pt>
    <dgm:pt modelId="{431A7BA2-2710-4EFE-A0C9-311BFB378833}" type="pres">
      <dgm:prSet presAssocID="{0F9046D9-AC59-4757-AC1E-338AF6399E52}" presName="level3hierChild" presStyleCnt="0"/>
      <dgm:spPr/>
    </dgm:pt>
  </dgm:ptLst>
  <dgm:cxnLst>
    <dgm:cxn modelId="{C1103B00-2D00-4551-A442-8565529743D2}" type="presOf" srcId="{3D25E12D-C262-4D98-BAA6-EFA41808A967}" destId="{D0F41545-1DDF-4007-9F3C-AD92ECEC0B33}" srcOrd="1" destOrd="0" presId="urn:microsoft.com/office/officeart/2005/8/layout/hierarchy2"/>
    <dgm:cxn modelId="{99ECCE08-1400-4D3C-8163-EDECADFD9D42}" type="presOf" srcId="{E676AF99-F3B6-4674-BBA3-5D8F89AF80EB}" destId="{334E9C94-E7F4-434C-9CC2-874365262348}" srcOrd="1" destOrd="0" presId="urn:microsoft.com/office/officeart/2005/8/layout/hierarchy2"/>
    <dgm:cxn modelId="{492FDC09-22AA-4DC4-8121-499502EEB12B}" type="presOf" srcId="{E23B776C-4D26-47EB-A388-A36E6E14EAA7}" destId="{FEB492A8-98BB-4A42-9B88-3CABA94CA987}" srcOrd="1" destOrd="0" presId="urn:microsoft.com/office/officeart/2005/8/layout/hierarchy2"/>
    <dgm:cxn modelId="{29A5AA1A-89F2-4586-A8FB-8CEFE7260583}" srcId="{798AEFE5-7EF0-4239-8815-7969B6F87D50}" destId="{EF04005E-D51C-4171-BE03-28E4CF80A418}" srcOrd="0" destOrd="0" parTransId="{FF6F6381-D083-4777-B831-7262F3CF53E2}" sibTransId="{F8005A5A-B8C3-45EE-8408-6205508BC821}"/>
    <dgm:cxn modelId="{DA438B1F-6F4E-44EE-845D-EDD42F39160A}" type="presOf" srcId="{E23B776C-4D26-47EB-A388-A36E6E14EAA7}" destId="{2638466F-E90B-4583-A052-F337CBF4452D}" srcOrd="0" destOrd="0" presId="urn:microsoft.com/office/officeart/2005/8/layout/hierarchy2"/>
    <dgm:cxn modelId="{9D4A0E26-80F3-4886-8601-E5FF1945F21B}" srcId="{4B8FC083-BA55-42E7-8004-516025E34E8F}" destId="{CBB6633A-4AE3-4B6C-B03D-0B27113D87D0}" srcOrd="0" destOrd="0" parTransId="{E676AF99-F3B6-4674-BBA3-5D8F89AF80EB}" sibTransId="{BC1BF3FE-B9F1-44D7-9CB1-0DC3B540A0D0}"/>
    <dgm:cxn modelId="{A12A2127-2A8E-4EB4-B59D-61999AA8A543}" type="presOf" srcId="{96270A04-2847-4582-9E15-AADF579CA476}" destId="{95B10563-085C-46E1-8FBF-BF3CE0A68F63}" srcOrd="1" destOrd="0" presId="urn:microsoft.com/office/officeart/2005/8/layout/hierarchy2"/>
    <dgm:cxn modelId="{4A6FC628-B454-4AFE-A666-441935F13D34}" type="presOf" srcId="{3D25E12D-C262-4D98-BAA6-EFA41808A967}" destId="{17934364-C900-4C11-AE94-656337CA7350}" srcOrd="0" destOrd="0" presId="urn:microsoft.com/office/officeart/2005/8/layout/hierarchy2"/>
    <dgm:cxn modelId="{BB197D33-F465-44F7-B96E-71E177E0946A}" type="presOf" srcId="{FF6F6381-D083-4777-B831-7262F3CF53E2}" destId="{A0532D13-EE16-488C-BB6D-20CA78B2EE4C}" srcOrd="0" destOrd="0" presId="urn:microsoft.com/office/officeart/2005/8/layout/hierarchy2"/>
    <dgm:cxn modelId="{4718095F-B868-465B-B4A8-FB60F0806515}" srcId="{798AEFE5-7EF0-4239-8815-7969B6F87D50}" destId="{4B8FC083-BA55-42E7-8004-516025E34E8F}" srcOrd="1" destOrd="0" parTransId="{E23B776C-4D26-47EB-A388-A36E6E14EAA7}" sibTransId="{2D71E561-7F28-4543-B30D-6655D38E25C7}"/>
    <dgm:cxn modelId="{EE361142-F51D-44B9-B0DE-56438CAFA124}" type="presOf" srcId="{CFF6CEAE-BFF2-44CB-AD9B-0D20F49A22A1}" destId="{1DA08DBB-C1DA-4482-A304-30F232C3CA31}" srcOrd="0" destOrd="0" presId="urn:microsoft.com/office/officeart/2005/8/layout/hierarchy2"/>
    <dgm:cxn modelId="{9D40C948-4612-40AF-9107-4C3B58CD7085}" srcId="{4B8FC083-BA55-42E7-8004-516025E34E8F}" destId="{0F9046D9-AC59-4757-AC1E-338AF6399E52}" srcOrd="1" destOrd="0" parTransId="{3D25E12D-C262-4D98-BAA6-EFA41808A967}" sibTransId="{FFA853B9-E85A-402A-88A3-022BB6347761}"/>
    <dgm:cxn modelId="{C22FB46B-D8CD-4DBB-9988-F9D72ABFF3D2}" type="presOf" srcId="{E04FE36B-1139-40E2-BC4D-DB46354E6C99}" destId="{B65E2297-EEC5-4A87-853F-540182558894}" srcOrd="0" destOrd="0" presId="urn:microsoft.com/office/officeart/2005/8/layout/hierarchy2"/>
    <dgm:cxn modelId="{B2F32E7F-5F3F-4C15-AA7D-C7014639B59E}" type="presOf" srcId="{A30A6457-918C-483D-87F8-CBE056B1B6C5}" destId="{CCC60446-B57D-4B4E-90B7-1F67B4B399AB}" srcOrd="0" destOrd="0" presId="urn:microsoft.com/office/officeart/2005/8/layout/hierarchy2"/>
    <dgm:cxn modelId="{8B156395-7870-4A4E-B438-E1AB7FF9A31D}" type="presOf" srcId="{0F9046D9-AC59-4757-AC1E-338AF6399E52}" destId="{6FB9AA39-2F7D-44D2-984D-476E2A4C0B1F}" srcOrd="0" destOrd="0" presId="urn:microsoft.com/office/officeart/2005/8/layout/hierarchy2"/>
    <dgm:cxn modelId="{A9D727AD-6A8C-4AE5-920E-B0F2B88600BB}" type="presOf" srcId="{798AEFE5-7EF0-4239-8815-7969B6F87D50}" destId="{2EAEA91C-1D78-49C2-B768-F7D49CEC86AA}" srcOrd="0" destOrd="0" presId="urn:microsoft.com/office/officeart/2005/8/layout/hierarchy2"/>
    <dgm:cxn modelId="{23FF20C1-B4A1-41ED-9232-7DDDFA2FF342}" type="presOf" srcId="{E676AF99-F3B6-4674-BBA3-5D8F89AF80EB}" destId="{EF1B9D0F-0F34-4572-BA2C-07D0E691EDEC}" srcOrd="0" destOrd="0" presId="urn:microsoft.com/office/officeart/2005/8/layout/hierarchy2"/>
    <dgm:cxn modelId="{83E24EC8-6A54-4681-BD4E-35147589726D}" srcId="{EF04005E-D51C-4171-BE03-28E4CF80A418}" destId="{A30A6457-918C-483D-87F8-CBE056B1B6C5}" srcOrd="1" destOrd="0" parTransId="{96270A04-2847-4582-9E15-AADF579CA476}" sibTransId="{A68EF378-89EA-4186-BA31-67EE777AA08C}"/>
    <dgm:cxn modelId="{0B5EE5CE-1B41-4A34-9817-AFB76DA9A3E3}" type="presOf" srcId="{FF6F6381-D083-4777-B831-7262F3CF53E2}" destId="{0A337B6C-9557-436B-8779-B3D079EA7D93}" srcOrd="1" destOrd="0" presId="urn:microsoft.com/office/officeart/2005/8/layout/hierarchy2"/>
    <dgm:cxn modelId="{22B122D5-387D-47E2-AF31-BF082F5DEE1D}" type="presOf" srcId="{CBB6633A-4AE3-4B6C-B03D-0B27113D87D0}" destId="{FD35439F-30CC-49F0-B3B1-9C83176253C4}" srcOrd="0" destOrd="0" presId="urn:microsoft.com/office/officeart/2005/8/layout/hierarchy2"/>
    <dgm:cxn modelId="{E51C79D9-CEF2-46B1-867D-005DD0BDABD6}" srcId="{EF04005E-D51C-4171-BE03-28E4CF80A418}" destId="{CFF6CEAE-BFF2-44CB-AD9B-0D20F49A22A1}" srcOrd="0" destOrd="0" parTransId="{B591AFF5-43D9-44E6-A4B9-03773FC75CC4}" sibTransId="{AAE15D47-973B-4A6A-B5A6-FDFB36BC9984}"/>
    <dgm:cxn modelId="{A698CBD9-95B2-4FF5-971D-2C07EC97A4C1}" type="presOf" srcId="{96270A04-2847-4582-9E15-AADF579CA476}" destId="{82A246ED-438A-4CDA-932F-B2F5BEE3E682}" srcOrd="0" destOrd="0" presId="urn:microsoft.com/office/officeart/2005/8/layout/hierarchy2"/>
    <dgm:cxn modelId="{760E00E0-F01F-494D-9C1F-0C95DCE72097}" srcId="{E04FE36B-1139-40E2-BC4D-DB46354E6C99}" destId="{798AEFE5-7EF0-4239-8815-7969B6F87D50}" srcOrd="0" destOrd="0" parTransId="{E14F4E1D-D4A4-4065-935C-46C78EF0367F}" sibTransId="{B2E8A0E8-F346-4ABB-BAC1-1D1569C31A3E}"/>
    <dgm:cxn modelId="{76C400E3-FA6E-4ED6-A8DA-56A09071CB97}" type="presOf" srcId="{B591AFF5-43D9-44E6-A4B9-03773FC75CC4}" destId="{BD3DCDDB-5DB4-4157-B8A1-533A13C5668D}" srcOrd="1" destOrd="0" presId="urn:microsoft.com/office/officeart/2005/8/layout/hierarchy2"/>
    <dgm:cxn modelId="{8A0DD9EC-99F7-4319-A9F7-0273795F7A7B}" type="presOf" srcId="{EF04005E-D51C-4171-BE03-28E4CF80A418}" destId="{03997293-B528-484E-B059-BC8882E5F3BF}" srcOrd="0" destOrd="0" presId="urn:microsoft.com/office/officeart/2005/8/layout/hierarchy2"/>
    <dgm:cxn modelId="{FFCEABEF-722F-4066-B45B-8DC6F04B0E36}" type="presOf" srcId="{4B8FC083-BA55-42E7-8004-516025E34E8F}" destId="{2B26DC11-45FD-46FD-A9AC-ED1C8E58DFAD}" srcOrd="0" destOrd="0" presId="urn:microsoft.com/office/officeart/2005/8/layout/hierarchy2"/>
    <dgm:cxn modelId="{DFBB2CFD-9798-43D6-B66C-39B5461DE747}" type="presOf" srcId="{B591AFF5-43D9-44E6-A4B9-03773FC75CC4}" destId="{18F1C8B4-419B-40E9-8749-3CDFE4B67F51}" srcOrd="0" destOrd="0" presId="urn:microsoft.com/office/officeart/2005/8/layout/hierarchy2"/>
    <dgm:cxn modelId="{96D8932E-45FE-4120-A204-B941D13FC00D}" type="presParOf" srcId="{B65E2297-EEC5-4A87-853F-540182558894}" destId="{480FFDBE-A2DF-43C3-8032-7DC1F2CDEA7B}" srcOrd="0" destOrd="0" presId="urn:microsoft.com/office/officeart/2005/8/layout/hierarchy2"/>
    <dgm:cxn modelId="{8244852F-63EE-49F9-A29F-20F2A6F1BDD2}" type="presParOf" srcId="{480FFDBE-A2DF-43C3-8032-7DC1F2CDEA7B}" destId="{2EAEA91C-1D78-49C2-B768-F7D49CEC86AA}" srcOrd="0" destOrd="0" presId="urn:microsoft.com/office/officeart/2005/8/layout/hierarchy2"/>
    <dgm:cxn modelId="{F0145077-1C88-4A9D-8A15-A8D77CB0A55A}" type="presParOf" srcId="{480FFDBE-A2DF-43C3-8032-7DC1F2CDEA7B}" destId="{22580DCB-F094-4CE3-8213-D71D98C30967}" srcOrd="1" destOrd="0" presId="urn:microsoft.com/office/officeart/2005/8/layout/hierarchy2"/>
    <dgm:cxn modelId="{296571DF-99BD-4CDF-9B62-A74FDD967B17}" type="presParOf" srcId="{22580DCB-F094-4CE3-8213-D71D98C30967}" destId="{A0532D13-EE16-488C-BB6D-20CA78B2EE4C}" srcOrd="0" destOrd="0" presId="urn:microsoft.com/office/officeart/2005/8/layout/hierarchy2"/>
    <dgm:cxn modelId="{79259084-143D-4B1F-901C-038CDC2D789F}" type="presParOf" srcId="{A0532D13-EE16-488C-BB6D-20CA78B2EE4C}" destId="{0A337B6C-9557-436B-8779-B3D079EA7D93}" srcOrd="0" destOrd="0" presId="urn:microsoft.com/office/officeart/2005/8/layout/hierarchy2"/>
    <dgm:cxn modelId="{1F6D9482-4E8D-4440-B61A-08E41B3E6526}" type="presParOf" srcId="{22580DCB-F094-4CE3-8213-D71D98C30967}" destId="{F0EC21AE-4EB4-4821-BA86-8D1E276D7668}" srcOrd="1" destOrd="0" presId="urn:microsoft.com/office/officeart/2005/8/layout/hierarchy2"/>
    <dgm:cxn modelId="{D31A1432-700C-41C8-9345-4667743E2CBF}" type="presParOf" srcId="{F0EC21AE-4EB4-4821-BA86-8D1E276D7668}" destId="{03997293-B528-484E-B059-BC8882E5F3BF}" srcOrd="0" destOrd="0" presId="urn:microsoft.com/office/officeart/2005/8/layout/hierarchy2"/>
    <dgm:cxn modelId="{DFA1EDC5-0852-493F-9539-5ED3D7C776F2}" type="presParOf" srcId="{F0EC21AE-4EB4-4821-BA86-8D1E276D7668}" destId="{53937B2C-EE21-43FB-91D9-95B93D8CA43D}" srcOrd="1" destOrd="0" presId="urn:microsoft.com/office/officeart/2005/8/layout/hierarchy2"/>
    <dgm:cxn modelId="{5C5261F0-E93A-4EF5-8B6D-B7C711209CC0}" type="presParOf" srcId="{53937B2C-EE21-43FB-91D9-95B93D8CA43D}" destId="{18F1C8B4-419B-40E9-8749-3CDFE4B67F51}" srcOrd="0" destOrd="0" presId="urn:microsoft.com/office/officeart/2005/8/layout/hierarchy2"/>
    <dgm:cxn modelId="{C860C16F-8CA2-4CBB-BFE2-C11BFE81DDE1}" type="presParOf" srcId="{18F1C8B4-419B-40E9-8749-3CDFE4B67F51}" destId="{BD3DCDDB-5DB4-4157-B8A1-533A13C5668D}" srcOrd="0" destOrd="0" presId="urn:microsoft.com/office/officeart/2005/8/layout/hierarchy2"/>
    <dgm:cxn modelId="{1685EF31-1389-4F41-B6BA-30CC611C4D5D}" type="presParOf" srcId="{53937B2C-EE21-43FB-91D9-95B93D8CA43D}" destId="{DE805A1D-F484-49D7-BA82-502DFC91EA3B}" srcOrd="1" destOrd="0" presId="urn:microsoft.com/office/officeart/2005/8/layout/hierarchy2"/>
    <dgm:cxn modelId="{86BAE304-E7B2-4AAD-A2E7-4B0757AEAD77}" type="presParOf" srcId="{DE805A1D-F484-49D7-BA82-502DFC91EA3B}" destId="{1DA08DBB-C1DA-4482-A304-30F232C3CA31}" srcOrd="0" destOrd="0" presId="urn:microsoft.com/office/officeart/2005/8/layout/hierarchy2"/>
    <dgm:cxn modelId="{E91A1567-772C-4E6D-9409-DE5A9408E8A6}" type="presParOf" srcId="{DE805A1D-F484-49D7-BA82-502DFC91EA3B}" destId="{C727ECFA-9EFA-4CC0-B70A-C8EC8CF2E80A}" srcOrd="1" destOrd="0" presId="urn:microsoft.com/office/officeart/2005/8/layout/hierarchy2"/>
    <dgm:cxn modelId="{E3ABFF66-DDEC-428B-AC9B-E28BA4810A02}" type="presParOf" srcId="{53937B2C-EE21-43FB-91D9-95B93D8CA43D}" destId="{82A246ED-438A-4CDA-932F-B2F5BEE3E682}" srcOrd="2" destOrd="0" presId="urn:microsoft.com/office/officeart/2005/8/layout/hierarchy2"/>
    <dgm:cxn modelId="{BAB8FD3B-C049-43CB-8C2E-0C67C153A590}" type="presParOf" srcId="{82A246ED-438A-4CDA-932F-B2F5BEE3E682}" destId="{95B10563-085C-46E1-8FBF-BF3CE0A68F63}" srcOrd="0" destOrd="0" presId="urn:microsoft.com/office/officeart/2005/8/layout/hierarchy2"/>
    <dgm:cxn modelId="{5648378B-3882-405B-9225-50A74C64485B}" type="presParOf" srcId="{53937B2C-EE21-43FB-91D9-95B93D8CA43D}" destId="{E8604729-A79B-4906-9627-E793759C0363}" srcOrd="3" destOrd="0" presId="urn:microsoft.com/office/officeart/2005/8/layout/hierarchy2"/>
    <dgm:cxn modelId="{097AFC79-BEF2-41F4-8817-BE569D37997D}" type="presParOf" srcId="{E8604729-A79B-4906-9627-E793759C0363}" destId="{CCC60446-B57D-4B4E-90B7-1F67B4B399AB}" srcOrd="0" destOrd="0" presId="urn:microsoft.com/office/officeart/2005/8/layout/hierarchy2"/>
    <dgm:cxn modelId="{28E4E846-4F51-4C3F-9C54-663C7EF9D846}" type="presParOf" srcId="{E8604729-A79B-4906-9627-E793759C0363}" destId="{BE35CEF7-9823-4FD4-919C-F5B50EB30593}" srcOrd="1" destOrd="0" presId="urn:microsoft.com/office/officeart/2005/8/layout/hierarchy2"/>
    <dgm:cxn modelId="{44089C37-7531-4C57-A8B4-9A51D30DFDE3}" type="presParOf" srcId="{22580DCB-F094-4CE3-8213-D71D98C30967}" destId="{2638466F-E90B-4583-A052-F337CBF4452D}" srcOrd="2" destOrd="0" presId="urn:microsoft.com/office/officeart/2005/8/layout/hierarchy2"/>
    <dgm:cxn modelId="{3C924896-DBA2-4E71-9CF3-7EA5150F47DE}" type="presParOf" srcId="{2638466F-E90B-4583-A052-F337CBF4452D}" destId="{FEB492A8-98BB-4A42-9B88-3CABA94CA987}" srcOrd="0" destOrd="0" presId="urn:microsoft.com/office/officeart/2005/8/layout/hierarchy2"/>
    <dgm:cxn modelId="{23645C34-4CAB-4999-A619-75D91751983F}" type="presParOf" srcId="{22580DCB-F094-4CE3-8213-D71D98C30967}" destId="{11152A91-336D-4294-BDE3-DF68D9A7F160}" srcOrd="3" destOrd="0" presId="urn:microsoft.com/office/officeart/2005/8/layout/hierarchy2"/>
    <dgm:cxn modelId="{8BD043FD-6AB6-4E82-8AB0-9043F707D57D}" type="presParOf" srcId="{11152A91-336D-4294-BDE3-DF68D9A7F160}" destId="{2B26DC11-45FD-46FD-A9AC-ED1C8E58DFAD}" srcOrd="0" destOrd="0" presId="urn:microsoft.com/office/officeart/2005/8/layout/hierarchy2"/>
    <dgm:cxn modelId="{EA0A16AF-D0D6-4F71-90D3-F654636D8A04}" type="presParOf" srcId="{11152A91-336D-4294-BDE3-DF68D9A7F160}" destId="{09172832-8D56-4220-AAD1-D7E7FD322167}" srcOrd="1" destOrd="0" presId="urn:microsoft.com/office/officeart/2005/8/layout/hierarchy2"/>
    <dgm:cxn modelId="{A01C26F5-FB70-448F-AD87-DF59516DA18D}" type="presParOf" srcId="{09172832-8D56-4220-AAD1-D7E7FD322167}" destId="{EF1B9D0F-0F34-4572-BA2C-07D0E691EDEC}" srcOrd="0" destOrd="0" presId="urn:microsoft.com/office/officeart/2005/8/layout/hierarchy2"/>
    <dgm:cxn modelId="{15BF9DD3-1132-48E8-92F4-9F31BEA6421E}" type="presParOf" srcId="{EF1B9D0F-0F34-4572-BA2C-07D0E691EDEC}" destId="{334E9C94-E7F4-434C-9CC2-874365262348}" srcOrd="0" destOrd="0" presId="urn:microsoft.com/office/officeart/2005/8/layout/hierarchy2"/>
    <dgm:cxn modelId="{EE47B8C5-BC41-4F7A-B3F7-8710BE497733}" type="presParOf" srcId="{09172832-8D56-4220-AAD1-D7E7FD322167}" destId="{2FADA532-5CA3-46C5-BD88-68F1498D3F66}" srcOrd="1" destOrd="0" presId="urn:microsoft.com/office/officeart/2005/8/layout/hierarchy2"/>
    <dgm:cxn modelId="{F97C751E-6F0D-4D4A-BC68-F31DE17495B6}" type="presParOf" srcId="{2FADA532-5CA3-46C5-BD88-68F1498D3F66}" destId="{FD35439F-30CC-49F0-B3B1-9C83176253C4}" srcOrd="0" destOrd="0" presId="urn:microsoft.com/office/officeart/2005/8/layout/hierarchy2"/>
    <dgm:cxn modelId="{E8CF75EB-7FFE-4097-AC3C-7765FDDE9683}" type="presParOf" srcId="{2FADA532-5CA3-46C5-BD88-68F1498D3F66}" destId="{4AAAFD83-15AD-405E-80F3-F0E8E8671FBC}" srcOrd="1" destOrd="0" presId="urn:microsoft.com/office/officeart/2005/8/layout/hierarchy2"/>
    <dgm:cxn modelId="{95C2B675-A630-476A-B942-EA5B0E5F35D7}" type="presParOf" srcId="{09172832-8D56-4220-AAD1-D7E7FD322167}" destId="{17934364-C900-4C11-AE94-656337CA7350}" srcOrd="2" destOrd="0" presId="urn:microsoft.com/office/officeart/2005/8/layout/hierarchy2"/>
    <dgm:cxn modelId="{F53CBAD4-2F51-45E2-80F8-5AC1FA9A2472}" type="presParOf" srcId="{17934364-C900-4C11-AE94-656337CA7350}" destId="{D0F41545-1DDF-4007-9F3C-AD92ECEC0B33}" srcOrd="0" destOrd="0" presId="urn:microsoft.com/office/officeart/2005/8/layout/hierarchy2"/>
    <dgm:cxn modelId="{5218D0C3-841D-4CA3-A1B1-6CA8C6EB0738}" type="presParOf" srcId="{09172832-8D56-4220-AAD1-D7E7FD322167}" destId="{6462CDFC-430E-4561-A082-8C6B79067133}" srcOrd="3" destOrd="0" presId="urn:microsoft.com/office/officeart/2005/8/layout/hierarchy2"/>
    <dgm:cxn modelId="{965F1B6F-3FBE-4FC0-A82F-7E7913DC6AD3}" type="presParOf" srcId="{6462CDFC-430E-4561-A082-8C6B79067133}" destId="{6FB9AA39-2F7D-44D2-984D-476E2A4C0B1F}" srcOrd="0" destOrd="0" presId="urn:microsoft.com/office/officeart/2005/8/layout/hierarchy2"/>
    <dgm:cxn modelId="{8FBF1328-1454-469D-98F4-8D2C4DDCF5D5}" type="presParOf" srcId="{6462CDFC-430E-4561-A082-8C6B79067133}" destId="{431A7BA2-2710-4EFE-A0C9-311BFB37883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EA91C-1D78-49C2-B768-F7D49CEC86AA}">
      <dsp:nvSpPr>
        <dsp:cNvPr id="0" name=""/>
        <dsp:cNvSpPr/>
      </dsp:nvSpPr>
      <dsp:spPr>
        <a:xfrm>
          <a:off x="237236" y="1276954"/>
          <a:ext cx="1479594" cy="739797"/>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CA" sz="1500" kern="1200"/>
            <a:t>Clustering</a:t>
          </a:r>
        </a:p>
      </dsp:txBody>
      <dsp:txXfrm>
        <a:off x="258904" y="1298622"/>
        <a:ext cx="1436258" cy="696461"/>
      </dsp:txXfrm>
    </dsp:sp>
    <dsp:sp modelId="{A0532D13-EE16-488C-BB6D-20CA78B2EE4C}">
      <dsp:nvSpPr>
        <dsp:cNvPr id="0" name=""/>
        <dsp:cNvSpPr/>
      </dsp:nvSpPr>
      <dsp:spPr>
        <a:xfrm rot="18289469">
          <a:off x="1494562" y="1201254"/>
          <a:ext cx="1036376" cy="40429"/>
        </a:xfrm>
        <a:custGeom>
          <a:avLst/>
          <a:gdLst/>
          <a:ahLst/>
          <a:cxnLst/>
          <a:rect l="0" t="0" r="0" b="0"/>
          <a:pathLst>
            <a:path>
              <a:moveTo>
                <a:pt x="0" y="20214"/>
              </a:moveTo>
              <a:lnTo>
                <a:pt x="1036376" y="20214"/>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1986840" y="1195560"/>
        <a:ext cx="51818" cy="51818"/>
      </dsp:txXfrm>
    </dsp:sp>
    <dsp:sp modelId="{03997293-B528-484E-B059-BC8882E5F3BF}">
      <dsp:nvSpPr>
        <dsp:cNvPr id="0" name=""/>
        <dsp:cNvSpPr/>
      </dsp:nvSpPr>
      <dsp:spPr>
        <a:xfrm>
          <a:off x="2308669" y="426187"/>
          <a:ext cx="1479594" cy="739797"/>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CA" sz="1500" kern="1200"/>
            <a:t>Hierarchical</a:t>
          </a:r>
        </a:p>
      </dsp:txBody>
      <dsp:txXfrm>
        <a:off x="2330337" y="447855"/>
        <a:ext cx="1436258" cy="696461"/>
      </dsp:txXfrm>
    </dsp:sp>
    <dsp:sp modelId="{18F1C8B4-419B-40E9-8749-3CDFE4B67F51}">
      <dsp:nvSpPr>
        <dsp:cNvPr id="0" name=""/>
        <dsp:cNvSpPr/>
      </dsp:nvSpPr>
      <dsp:spPr>
        <a:xfrm rot="19457599">
          <a:off x="3719757" y="563179"/>
          <a:ext cx="728850" cy="40429"/>
        </a:xfrm>
        <a:custGeom>
          <a:avLst/>
          <a:gdLst/>
          <a:ahLst/>
          <a:cxnLst/>
          <a:rect l="0" t="0" r="0" b="0"/>
          <a:pathLst>
            <a:path>
              <a:moveTo>
                <a:pt x="0" y="20214"/>
              </a:moveTo>
              <a:lnTo>
                <a:pt x="728850" y="20214"/>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4065961" y="565173"/>
        <a:ext cx="36442" cy="36442"/>
      </dsp:txXfrm>
    </dsp:sp>
    <dsp:sp modelId="{1DA08DBB-C1DA-4482-A304-30F232C3CA31}">
      <dsp:nvSpPr>
        <dsp:cNvPr id="0" name=""/>
        <dsp:cNvSpPr/>
      </dsp:nvSpPr>
      <dsp:spPr>
        <a:xfrm>
          <a:off x="4380101" y="804"/>
          <a:ext cx="1479594" cy="739797"/>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CA" sz="1500" kern="1200"/>
            <a:t>Agglomerative</a:t>
          </a:r>
        </a:p>
      </dsp:txBody>
      <dsp:txXfrm>
        <a:off x="4401769" y="22472"/>
        <a:ext cx="1436258" cy="696461"/>
      </dsp:txXfrm>
    </dsp:sp>
    <dsp:sp modelId="{82A246ED-438A-4CDA-932F-B2F5BEE3E682}">
      <dsp:nvSpPr>
        <dsp:cNvPr id="0" name=""/>
        <dsp:cNvSpPr/>
      </dsp:nvSpPr>
      <dsp:spPr>
        <a:xfrm rot="2142401">
          <a:off x="3719757" y="988563"/>
          <a:ext cx="728850" cy="40429"/>
        </a:xfrm>
        <a:custGeom>
          <a:avLst/>
          <a:gdLst/>
          <a:ahLst/>
          <a:cxnLst/>
          <a:rect l="0" t="0" r="0" b="0"/>
          <a:pathLst>
            <a:path>
              <a:moveTo>
                <a:pt x="0" y="20214"/>
              </a:moveTo>
              <a:lnTo>
                <a:pt x="728850" y="20214"/>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4065961" y="990556"/>
        <a:ext cx="36442" cy="36442"/>
      </dsp:txXfrm>
    </dsp:sp>
    <dsp:sp modelId="{CCC60446-B57D-4B4E-90B7-1F67B4B399AB}">
      <dsp:nvSpPr>
        <dsp:cNvPr id="0" name=""/>
        <dsp:cNvSpPr/>
      </dsp:nvSpPr>
      <dsp:spPr>
        <a:xfrm>
          <a:off x="4380101" y="851570"/>
          <a:ext cx="1479594" cy="739797"/>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CA" sz="1500" kern="1200"/>
            <a:t>Divisive</a:t>
          </a:r>
        </a:p>
      </dsp:txBody>
      <dsp:txXfrm>
        <a:off x="4401769" y="873238"/>
        <a:ext cx="1436258" cy="696461"/>
      </dsp:txXfrm>
    </dsp:sp>
    <dsp:sp modelId="{2638466F-E90B-4583-A052-F337CBF4452D}">
      <dsp:nvSpPr>
        <dsp:cNvPr id="0" name=""/>
        <dsp:cNvSpPr/>
      </dsp:nvSpPr>
      <dsp:spPr>
        <a:xfrm rot="3310531">
          <a:off x="1494562" y="2052021"/>
          <a:ext cx="1036376" cy="40429"/>
        </a:xfrm>
        <a:custGeom>
          <a:avLst/>
          <a:gdLst/>
          <a:ahLst/>
          <a:cxnLst/>
          <a:rect l="0" t="0" r="0" b="0"/>
          <a:pathLst>
            <a:path>
              <a:moveTo>
                <a:pt x="0" y="20214"/>
              </a:moveTo>
              <a:lnTo>
                <a:pt x="1036376" y="20214"/>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1986840" y="2046327"/>
        <a:ext cx="51818" cy="51818"/>
      </dsp:txXfrm>
    </dsp:sp>
    <dsp:sp modelId="{2B26DC11-45FD-46FD-A9AC-ED1C8E58DFAD}">
      <dsp:nvSpPr>
        <dsp:cNvPr id="0" name=""/>
        <dsp:cNvSpPr/>
      </dsp:nvSpPr>
      <dsp:spPr>
        <a:xfrm>
          <a:off x="2308669" y="2127721"/>
          <a:ext cx="1479594" cy="739797"/>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CA" sz="1500" kern="1200"/>
            <a:t>Partitional</a:t>
          </a:r>
        </a:p>
      </dsp:txBody>
      <dsp:txXfrm>
        <a:off x="2330337" y="2149389"/>
        <a:ext cx="1436258" cy="696461"/>
      </dsp:txXfrm>
    </dsp:sp>
    <dsp:sp modelId="{EF1B9D0F-0F34-4572-BA2C-07D0E691EDEC}">
      <dsp:nvSpPr>
        <dsp:cNvPr id="0" name=""/>
        <dsp:cNvSpPr/>
      </dsp:nvSpPr>
      <dsp:spPr>
        <a:xfrm rot="19457599">
          <a:off x="3719757" y="2264713"/>
          <a:ext cx="728850" cy="40429"/>
        </a:xfrm>
        <a:custGeom>
          <a:avLst/>
          <a:gdLst/>
          <a:ahLst/>
          <a:cxnLst/>
          <a:rect l="0" t="0" r="0" b="0"/>
          <a:pathLst>
            <a:path>
              <a:moveTo>
                <a:pt x="0" y="20214"/>
              </a:moveTo>
              <a:lnTo>
                <a:pt x="728850" y="20214"/>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4065961" y="2266706"/>
        <a:ext cx="36442" cy="36442"/>
      </dsp:txXfrm>
    </dsp:sp>
    <dsp:sp modelId="{FD35439F-30CC-49F0-B3B1-9C83176253C4}">
      <dsp:nvSpPr>
        <dsp:cNvPr id="0" name=""/>
        <dsp:cNvSpPr/>
      </dsp:nvSpPr>
      <dsp:spPr>
        <a:xfrm>
          <a:off x="4380101" y="1702337"/>
          <a:ext cx="1479594" cy="739797"/>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CA" sz="1500" kern="1200"/>
            <a:t>K-Means</a:t>
          </a:r>
        </a:p>
      </dsp:txBody>
      <dsp:txXfrm>
        <a:off x="4401769" y="1724005"/>
        <a:ext cx="1436258" cy="696461"/>
      </dsp:txXfrm>
    </dsp:sp>
    <dsp:sp modelId="{17934364-C900-4C11-AE94-656337CA7350}">
      <dsp:nvSpPr>
        <dsp:cNvPr id="0" name=""/>
        <dsp:cNvSpPr/>
      </dsp:nvSpPr>
      <dsp:spPr>
        <a:xfrm rot="2142401">
          <a:off x="3719757" y="2690096"/>
          <a:ext cx="728850" cy="40429"/>
        </a:xfrm>
        <a:custGeom>
          <a:avLst/>
          <a:gdLst/>
          <a:ahLst/>
          <a:cxnLst/>
          <a:rect l="0" t="0" r="0" b="0"/>
          <a:pathLst>
            <a:path>
              <a:moveTo>
                <a:pt x="0" y="20214"/>
              </a:moveTo>
              <a:lnTo>
                <a:pt x="728850" y="20214"/>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4065961" y="2692090"/>
        <a:ext cx="36442" cy="36442"/>
      </dsp:txXfrm>
    </dsp:sp>
    <dsp:sp modelId="{6FB9AA39-2F7D-44D2-984D-476E2A4C0B1F}">
      <dsp:nvSpPr>
        <dsp:cNvPr id="0" name=""/>
        <dsp:cNvSpPr/>
      </dsp:nvSpPr>
      <dsp:spPr>
        <a:xfrm>
          <a:off x="4380101" y="2553104"/>
          <a:ext cx="1479594" cy="739797"/>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CA" sz="1500" kern="1200"/>
            <a:t>K-Medoid</a:t>
          </a:r>
        </a:p>
      </dsp:txBody>
      <dsp:txXfrm>
        <a:off x="4401769" y="2574772"/>
        <a:ext cx="1436258" cy="69646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411A9A-E5F1-40FD-A2C5-F8D684C550AF}" type="datetimeFigureOut">
              <a:rPr lang="en-CA" smtClean="0"/>
              <a:t>2021-01-22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C323B2-822F-4072-BCBB-861D3266238E}" type="slidenum">
              <a:rPr lang="en-CA" smtClean="0"/>
              <a:t>‹#›</a:t>
            </a:fld>
            <a:endParaRPr lang="en-CA"/>
          </a:p>
        </p:txBody>
      </p:sp>
    </p:spTree>
    <p:extLst>
      <p:ext uri="{BB962C8B-B14F-4D97-AF65-F5344CB8AC3E}">
        <p14:creationId xmlns:p14="http://schemas.microsoft.com/office/powerpoint/2010/main" val="3791512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2 tasks in our project for </a:t>
            </a:r>
            <a:r>
              <a:rPr lang="en-US" dirty="0" err="1"/>
              <a:t>eachtask</a:t>
            </a:r>
            <a:r>
              <a:rPr lang="en-US" dirty="0"/>
              <a:t> we have different datasets.</a:t>
            </a:r>
          </a:p>
          <a:p>
            <a:r>
              <a:rPr lang="en-US" dirty="0"/>
              <a:t>For task 1 we used </a:t>
            </a:r>
            <a:r>
              <a:rPr lang="en-US" dirty="0" err="1"/>
              <a:t>social_media_ads</a:t>
            </a:r>
            <a:r>
              <a:rPr lang="en-US" dirty="0"/>
              <a:t> dataset where we </a:t>
            </a:r>
            <a:r>
              <a:rPr lang="en-US" dirty="0" err="1"/>
              <a:t>perfomed</a:t>
            </a:r>
            <a:endParaRPr lang="en-US" dirty="0"/>
          </a:p>
          <a:p>
            <a:r>
              <a:rPr lang="en-US" dirty="0"/>
              <a:t>For task2 we used  top_50_singer_on_Spotify datasets</a:t>
            </a:r>
          </a:p>
        </p:txBody>
      </p:sp>
      <p:sp>
        <p:nvSpPr>
          <p:cNvPr id="4" name="Slide Number Placeholder 3"/>
          <p:cNvSpPr>
            <a:spLocks noGrp="1"/>
          </p:cNvSpPr>
          <p:nvPr>
            <p:ph type="sldNum" sz="quarter" idx="5"/>
          </p:nvPr>
        </p:nvSpPr>
        <p:spPr/>
        <p:txBody>
          <a:bodyPr/>
          <a:lstStyle/>
          <a:p>
            <a:fld id="{46D5AF60-0012-45E9-8D7C-B8354C89710B}" type="slidenum">
              <a:rPr lang="en-US" smtClean="0"/>
              <a:t>2</a:t>
            </a:fld>
            <a:endParaRPr lang="en-US"/>
          </a:p>
        </p:txBody>
      </p:sp>
    </p:spTree>
    <p:extLst>
      <p:ext uri="{BB962C8B-B14F-4D97-AF65-F5344CB8AC3E}">
        <p14:creationId xmlns:p14="http://schemas.microsoft.com/office/powerpoint/2010/main" val="415921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D5AF60-0012-45E9-8D7C-B8354C89710B}" type="slidenum">
              <a:rPr lang="en-US" smtClean="0"/>
              <a:t>6</a:t>
            </a:fld>
            <a:endParaRPr lang="en-US"/>
          </a:p>
        </p:txBody>
      </p:sp>
    </p:spTree>
    <p:extLst>
      <p:ext uri="{BB962C8B-B14F-4D97-AF65-F5344CB8AC3E}">
        <p14:creationId xmlns:p14="http://schemas.microsoft.com/office/powerpoint/2010/main" val="1347083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D5AF60-0012-45E9-8D7C-B8354C89710B}" type="slidenum">
              <a:rPr lang="en-US" smtClean="0"/>
              <a:t>7</a:t>
            </a:fld>
            <a:endParaRPr lang="en-US"/>
          </a:p>
        </p:txBody>
      </p:sp>
    </p:spTree>
    <p:extLst>
      <p:ext uri="{BB962C8B-B14F-4D97-AF65-F5344CB8AC3E}">
        <p14:creationId xmlns:p14="http://schemas.microsoft.com/office/powerpoint/2010/main" val="3453213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535B9B-C00F-6D42-9481-ED85015B9E0D}" type="slidenum">
              <a:rPr lang="en-US" smtClean="0"/>
              <a:t>13</a:t>
            </a:fld>
            <a:endParaRPr lang="en-US"/>
          </a:p>
        </p:txBody>
      </p:sp>
    </p:spTree>
    <p:extLst>
      <p:ext uri="{BB962C8B-B14F-4D97-AF65-F5344CB8AC3E}">
        <p14:creationId xmlns:p14="http://schemas.microsoft.com/office/powerpoint/2010/main" val="2475955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10535B9B-C00F-6D42-9481-ED85015B9E0D}" type="slidenum">
              <a:rPr lang="en-US" smtClean="0"/>
              <a:t>14</a:t>
            </a:fld>
            <a:endParaRPr lang="en-US"/>
          </a:p>
        </p:txBody>
      </p:sp>
    </p:spTree>
    <p:extLst>
      <p:ext uri="{BB962C8B-B14F-4D97-AF65-F5344CB8AC3E}">
        <p14:creationId xmlns:p14="http://schemas.microsoft.com/office/powerpoint/2010/main" val="2834403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535B9B-C00F-6D42-9481-ED85015B9E0D}" type="slidenum">
              <a:rPr lang="en-US" smtClean="0"/>
              <a:t>15</a:t>
            </a:fld>
            <a:endParaRPr lang="en-US"/>
          </a:p>
        </p:txBody>
      </p:sp>
    </p:spTree>
    <p:extLst>
      <p:ext uri="{BB962C8B-B14F-4D97-AF65-F5344CB8AC3E}">
        <p14:creationId xmlns:p14="http://schemas.microsoft.com/office/powerpoint/2010/main" val="500209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535B9B-C00F-6D42-9481-ED85015B9E0D}" type="slidenum">
              <a:rPr lang="en-US" smtClean="0"/>
              <a:t>16</a:t>
            </a:fld>
            <a:endParaRPr lang="en-US"/>
          </a:p>
        </p:txBody>
      </p:sp>
    </p:spTree>
    <p:extLst>
      <p:ext uri="{BB962C8B-B14F-4D97-AF65-F5344CB8AC3E}">
        <p14:creationId xmlns:p14="http://schemas.microsoft.com/office/powerpoint/2010/main" val="3463711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535B9B-C00F-6D42-9481-ED85015B9E0D}" type="slidenum">
              <a:rPr lang="en-US" smtClean="0"/>
              <a:t>17</a:t>
            </a:fld>
            <a:endParaRPr lang="en-US"/>
          </a:p>
        </p:txBody>
      </p:sp>
    </p:spTree>
    <p:extLst>
      <p:ext uri="{BB962C8B-B14F-4D97-AF65-F5344CB8AC3E}">
        <p14:creationId xmlns:p14="http://schemas.microsoft.com/office/powerpoint/2010/main" val="3289629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BF9134-CFA7-4682-AFF5-E15B24E54012}" type="datetimeFigureOut">
              <a:rPr lang="en-CA" smtClean="0"/>
              <a:t>2021-01-22</a:t>
            </a:fld>
            <a:endParaRPr lang="en-CA"/>
          </a:p>
        </p:txBody>
      </p:sp>
      <p:sp>
        <p:nvSpPr>
          <p:cNvPr id="5" name="Footer Placeholder 4"/>
          <p:cNvSpPr>
            <a:spLocks noGrp="1"/>
          </p:cNvSpPr>
          <p:nvPr>
            <p:ph type="ftr" sz="quarter" idx="11"/>
          </p:nvPr>
        </p:nvSpPr>
        <p:spPr/>
        <p:txBody>
          <a:bodyPr/>
          <a:lstStyle/>
          <a:p>
            <a:endParaRPr lang="en-CA"/>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21D6CB6-5806-4E11-9D26-4867207981A4}" type="slidenum">
              <a:rPr lang="en-CA" smtClean="0"/>
              <a:t>‹#›</a:t>
            </a:fld>
            <a:endParaRPr lang="en-CA"/>
          </a:p>
        </p:txBody>
      </p:sp>
    </p:spTree>
    <p:extLst>
      <p:ext uri="{BB962C8B-B14F-4D97-AF65-F5344CB8AC3E}">
        <p14:creationId xmlns:p14="http://schemas.microsoft.com/office/powerpoint/2010/main" val="1213056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BF9134-CFA7-4682-AFF5-E15B24E54012}" type="datetimeFigureOut">
              <a:rPr lang="en-CA" smtClean="0"/>
              <a:t>2021-01-22</a:t>
            </a:fld>
            <a:endParaRPr lang="en-CA"/>
          </a:p>
        </p:txBody>
      </p:sp>
      <p:sp>
        <p:nvSpPr>
          <p:cNvPr id="5" name="Footer Placeholder 4"/>
          <p:cNvSpPr>
            <a:spLocks noGrp="1"/>
          </p:cNvSpPr>
          <p:nvPr>
            <p:ph type="ftr" sz="quarter" idx="11"/>
          </p:nvPr>
        </p:nvSpPr>
        <p:spPr/>
        <p:txBody>
          <a:bodyPr/>
          <a:lstStyle/>
          <a:p>
            <a:endParaRPr lang="en-CA"/>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21D6CB6-5806-4E11-9D26-4867207981A4}" type="slidenum">
              <a:rPr lang="en-CA" smtClean="0"/>
              <a:t>‹#›</a:t>
            </a:fld>
            <a:endParaRPr lang="en-CA"/>
          </a:p>
        </p:txBody>
      </p:sp>
    </p:spTree>
    <p:extLst>
      <p:ext uri="{BB962C8B-B14F-4D97-AF65-F5344CB8AC3E}">
        <p14:creationId xmlns:p14="http://schemas.microsoft.com/office/powerpoint/2010/main" val="2565562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BF9134-CFA7-4682-AFF5-E15B24E54012}" type="datetimeFigureOut">
              <a:rPr lang="en-CA" smtClean="0"/>
              <a:t>2021-01-22</a:t>
            </a:fld>
            <a:endParaRPr lang="en-CA"/>
          </a:p>
        </p:txBody>
      </p:sp>
      <p:sp>
        <p:nvSpPr>
          <p:cNvPr id="5" name="Footer Placeholder 4"/>
          <p:cNvSpPr>
            <a:spLocks noGrp="1"/>
          </p:cNvSpPr>
          <p:nvPr>
            <p:ph type="ftr" sz="quarter" idx="11"/>
          </p:nvPr>
        </p:nvSpPr>
        <p:spPr/>
        <p:txBody>
          <a:bodyPr/>
          <a:lstStyle/>
          <a:p>
            <a:endParaRPr lang="en-CA"/>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21D6CB6-5806-4E11-9D26-4867207981A4}" type="slidenum">
              <a:rPr lang="en-CA" smtClean="0"/>
              <a:t>‹#›</a:t>
            </a:fld>
            <a:endParaRPr lang="en-CA"/>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73726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ABF9134-CFA7-4682-AFF5-E15B24E54012}" type="datetimeFigureOut">
              <a:rPr lang="en-CA" smtClean="0"/>
              <a:t>2021-01-22</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21D6CB6-5806-4E11-9D26-4867207981A4}" type="slidenum">
              <a:rPr lang="en-CA" smtClean="0"/>
              <a:t>‹#›</a:t>
            </a:fld>
            <a:endParaRPr lang="en-CA"/>
          </a:p>
        </p:txBody>
      </p:sp>
    </p:spTree>
    <p:extLst>
      <p:ext uri="{BB962C8B-B14F-4D97-AF65-F5344CB8AC3E}">
        <p14:creationId xmlns:p14="http://schemas.microsoft.com/office/powerpoint/2010/main" val="17062027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ABF9134-CFA7-4682-AFF5-E15B24E54012}" type="datetimeFigureOut">
              <a:rPr lang="en-CA" smtClean="0"/>
              <a:t>2021-01-22</a:t>
            </a:fld>
            <a:endParaRPr lang="en-CA"/>
          </a:p>
        </p:txBody>
      </p:sp>
      <p:sp>
        <p:nvSpPr>
          <p:cNvPr id="6" name="Footer Placeholder 5"/>
          <p:cNvSpPr>
            <a:spLocks noGrp="1"/>
          </p:cNvSpPr>
          <p:nvPr>
            <p:ph type="ftr" sz="quarter" idx="11"/>
          </p:nvPr>
        </p:nvSpPr>
        <p:spPr/>
        <p:txBody>
          <a:bodyPr/>
          <a:lstStyle/>
          <a:p>
            <a:endParaRPr lang="en-CA"/>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21D6CB6-5806-4E11-9D26-4867207981A4}" type="slidenum">
              <a:rPr lang="en-CA" smtClean="0"/>
              <a:t>‹#›</a:t>
            </a:fld>
            <a:endParaRPr lang="en-CA"/>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13671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ABF9134-CFA7-4682-AFF5-E15B24E54012}" type="datetimeFigureOut">
              <a:rPr lang="en-CA" smtClean="0"/>
              <a:t>2021-01-22</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21D6CB6-5806-4E11-9D26-4867207981A4}" type="slidenum">
              <a:rPr lang="en-CA" smtClean="0"/>
              <a:t>‹#›</a:t>
            </a:fld>
            <a:endParaRPr lang="en-CA"/>
          </a:p>
        </p:txBody>
      </p:sp>
    </p:spTree>
    <p:extLst>
      <p:ext uri="{BB962C8B-B14F-4D97-AF65-F5344CB8AC3E}">
        <p14:creationId xmlns:p14="http://schemas.microsoft.com/office/powerpoint/2010/main" val="252558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BF9134-CFA7-4682-AFF5-E15B24E54012}" type="datetimeFigureOut">
              <a:rPr lang="en-CA" smtClean="0"/>
              <a:t>2021-01-22</a:t>
            </a:fld>
            <a:endParaRPr lang="en-CA"/>
          </a:p>
        </p:txBody>
      </p:sp>
      <p:sp>
        <p:nvSpPr>
          <p:cNvPr id="5" name="Footer Placeholder 4"/>
          <p:cNvSpPr>
            <a:spLocks noGrp="1"/>
          </p:cNvSpPr>
          <p:nvPr>
            <p:ph type="ftr" sz="quarter" idx="11"/>
          </p:nvPr>
        </p:nvSpPr>
        <p:spPr/>
        <p:txBody>
          <a:bodyPr/>
          <a:lstStyle/>
          <a:p>
            <a:endParaRPr lang="en-CA"/>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21D6CB6-5806-4E11-9D26-4867207981A4}" type="slidenum">
              <a:rPr lang="en-CA" smtClean="0"/>
              <a:t>‹#›</a:t>
            </a:fld>
            <a:endParaRPr lang="en-CA"/>
          </a:p>
        </p:txBody>
      </p:sp>
    </p:spTree>
    <p:extLst>
      <p:ext uri="{BB962C8B-B14F-4D97-AF65-F5344CB8AC3E}">
        <p14:creationId xmlns:p14="http://schemas.microsoft.com/office/powerpoint/2010/main" val="399969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BF9134-CFA7-4682-AFF5-E15B24E54012}" type="datetimeFigureOut">
              <a:rPr lang="en-CA" smtClean="0"/>
              <a:t>2021-01-22</a:t>
            </a:fld>
            <a:endParaRPr lang="en-CA"/>
          </a:p>
        </p:txBody>
      </p:sp>
      <p:sp>
        <p:nvSpPr>
          <p:cNvPr id="5" name="Footer Placeholder 4"/>
          <p:cNvSpPr>
            <a:spLocks noGrp="1"/>
          </p:cNvSpPr>
          <p:nvPr>
            <p:ph type="ftr" sz="quarter" idx="11"/>
          </p:nvPr>
        </p:nvSpPr>
        <p:spPr/>
        <p:txBody>
          <a:bodyPr/>
          <a:lstStyle/>
          <a:p>
            <a:endParaRPr lang="en-CA"/>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21D6CB6-5806-4E11-9D26-4867207981A4}" type="slidenum">
              <a:rPr lang="en-CA" smtClean="0"/>
              <a:t>‹#›</a:t>
            </a:fld>
            <a:endParaRPr lang="en-CA"/>
          </a:p>
        </p:txBody>
      </p:sp>
    </p:spTree>
    <p:extLst>
      <p:ext uri="{BB962C8B-B14F-4D97-AF65-F5344CB8AC3E}">
        <p14:creationId xmlns:p14="http://schemas.microsoft.com/office/powerpoint/2010/main" val="1753233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BF9134-CFA7-4682-AFF5-E15B24E54012}" type="datetimeFigureOut">
              <a:rPr lang="en-CA" smtClean="0"/>
              <a:t>2021-01-22</a:t>
            </a:fld>
            <a:endParaRPr lang="en-CA"/>
          </a:p>
        </p:txBody>
      </p:sp>
      <p:sp>
        <p:nvSpPr>
          <p:cNvPr id="5" name="Footer Placeholder 4"/>
          <p:cNvSpPr>
            <a:spLocks noGrp="1"/>
          </p:cNvSpPr>
          <p:nvPr>
            <p:ph type="ftr" sz="quarter" idx="11"/>
          </p:nvPr>
        </p:nvSpPr>
        <p:spPr/>
        <p:txBody>
          <a:bodyPr/>
          <a:lstStyle/>
          <a:p>
            <a:endParaRPr lang="en-CA"/>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21D6CB6-5806-4E11-9D26-4867207981A4}" type="slidenum">
              <a:rPr lang="en-CA" smtClean="0"/>
              <a:t>‹#›</a:t>
            </a:fld>
            <a:endParaRPr lang="en-CA"/>
          </a:p>
        </p:txBody>
      </p:sp>
    </p:spTree>
    <p:extLst>
      <p:ext uri="{BB962C8B-B14F-4D97-AF65-F5344CB8AC3E}">
        <p14:creationId xmlns:p14="http://schemas.microsoft.com/office/powerpoint/2010/main" val="3581982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BF9134-CFA7-4682-AFF5-E15B24E54012}" type="datetimeFigureOut">
              <a:rPr lang="en-CA" smtClean="0"/>
              <a:t>2021-01-22</a:t>
            </a:fld>
            <a:endParaRPr lang="en-CA"/>
          </a:p>
        </p:txBody>
      </p:sp>
      <p:sp>
        <p:nvSpPr>
          <p:cNvPr id="5" name="Footer Placeholder 4"/>
          <p:cNvSpPr>
            <a:spLocks noGrp="1"/>
          </p:cNvSpPr>
          <p:nvPr>
            <p:ph type="ftr" sz="quarter" idx="11"/>
          </p:nvPr>
        </p:nvSpPr>
        <p:spPr/>
        <p:txBody>
          <a:bodyPr/>
          <a:lstStyle/>
          <a:p>
            <a:endParaRPr lang="en-CA"/>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21D6CB6-5806-4E11-9D26-4867207981A4}" type="slidenum">
              <a:rPr lang="en-CA" smtClean="0"/>
              <a:t>‹#›</a:t>
            </a:fld>
            <a:endParaRPr lang="en-CA"/>
          </a:p>
        </p:txBody>
      </p:sp>
    </p:spTree>
    <p:extLst>
      <p:ext uri="{BB962C8B-B14F-4D97-AF65-F5344CB8AC3E}">
        <p14:creationId xmlns:p14="http://schemas.microsoft.com/office/powerpoint/2010/main" val="738343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BF9134-CFA7-4682-AFF5-E15B24E54012}" type="datetimeFigureOut">
              <a:rPr lang="en-CA" smtClean="0"/>
              <a:t>2021-01-22</a:t>
            </a:fld>
            <a:endParaRPr lang="en-CA"/>
          </a:p>
        </p:txBody>
      </p:sp>
      <p:sp>
        <p:nvSpPr>
          <p:cNvPr id="6" name="Footer Placeholder 5"/>
          <p:cNvSpPr>
            <a:spLocks noGrp="1"/>
          </p:cNvSpPr>
          <p:nvPr>
            <p:ph type="ftr" sz="quarter" idx="11"/>
          </p:nvPr>
        </p:nvSpPr>
        <p:spPr/>
        <p:txBody>
          <a:bodyPr/>
          <a:lstStyle/>
          <a:p>
            <a:endParaRPr lang="en-CA"/>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21D6CB6-5806-4E11-9D26-4867207981A4}" type="slidenum">
              <a:rPr lang="en-CA" smtClean="0"/>
              <a:t>‹#›</a:t>
            </a:fld>
            <a:endParaRPr lang="en-CA"/>
          </a:p>
        </p:txBody>
      </p:sp>
    </p:spTree>
    <p:extLst>
      <p:ext uri="{BB962C8B-B14F-4D97-AF65-F5344CB8AC3E}">
        <p14:creationId xmlns:p14="http://schemas.microsoft.com/office/powerpoint/2010/main" val="14834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BF9134-CFA7-4682-AFF5-E15B24E54012}" type="datetimeFigureOut">
              <a:rPr lang="en-CA" smtClean="0"/>
              <a:t>2021-01-22</a:t>
            </a:fld>
            <a:endParaRPr lang="en-CA"/>
          </a:p>
        </p:txBody>
      </p:sp>
      <p:sp>
        <p:nvSpPr>
          <p:cNvPr id="8" name="Footer Placeholder 7"/>
          <p:cNvSpPr>
            <a:spLocks noGrp="1"/>
          </p:cNvSpPr>
          <p:nvPr>
            <p:ph type="ftr" sz="quarter" idx="11"/>
          </p:nvPr>
        </p:nvSpPr>
        <p:spPr/>
        <p:txBody>
          <a:bodyPr/>
          <a:lstStyle/>
          <a:p>
            <a:endParaRPr lang="en-CA"/>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21D6CB6-5806-4E11-9D26-4867207981A4}" type="slidenum">
              <a:rPr lang="en-CA" smtClean="0"/>
              <a:t>‹#›</a:t>
            </a:fld>
            <a:endParaRPr lang="en-CA"/>
          </a:p>
        </p:txBody>
      </p:sp>
    </p:spTree>
    <p:extLst>
      <p:ext uri="{BB962C8B-B14F-4D97-AF65-F5344CB8AC3E}">
        <p14:creationId xmlns:p14="http://schemas.microsoft.com/office/powerpoint/2010/main" val="945113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BF9134-CFA7-4682-AFF5-E15B24E54012}" type="datetimeFigureOut">
              <a:rPr lang="en-CA" smtClean="0"/>
              <a:t>2021-01-22</a:t>
            </a:fld>
            <a:endParaRPr lang="en-CA"/>
          </a:p>
        </p:txBody>
      </p:sp>
      <p:sp>
        <p:nvSpPr>
          <p:cNvPr id="4" name="Footer Placeholder 3"/>
          <p:cNvSpPr>
            <a:spLocks noGrp="1"/>
          </p:cNvSpPr>
          <p:nvPr>
            <p:ph type="ftr" sz="quarter" idx="11"/>
          </p:nvPr>
        </p:nvSpPr>
        <p:spPr/>
        <p:txBody>
          <a:bodyPr/>
          <a:lstStyle/>
          <a:p>
            <a:endParaRPr lang="en-CA"/>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21D6CB6-5806-4E11-9D26-4867207981A4}" type="slidenum">
              <a:rPr lang="en-CA" smtClean="0"/>
              <a:t>‹#›</a:t>
            </a:fld>
            <a:endParaRPr lang="en-CA"/>
          </a:p>
        </p:txBody>
      </p:sp>
    </p:spTree>
    <p:extLst>
      <p:ext uri="{BB962C8B-B14F-4D97-AF65-F5344CB8AC3E}">
        <p14:creationId xmlns:p14="http://schemas.microsoft.com/office/powerpoint/2010/main" val="3347647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BF9134-CFA7-4682-AFF5-E15B24E54012}" type="datetimeFigureOut">
              <a:rPr lang="en-CA" smtClean="0"/>
              <a:t>2021-01-22</a:t>
            </a:fld>
            <a:endParaRPr lang="en-CA"/>
          </a:p>
        </p:txBody>
      </p:sp>
      <p:sp>
        <p:nvSpPr>
          <p:cNvPr id="3" name="Footer Placeholder 2"/>
          <p:cNvSpPr>
            <a:spLocks noGrp="1"/>
          </p:cNvSpPr>
          <p:nvPr>
            <p:ph type="ftr" sz="quarter" idx="11"/>
          </p:nvPr>
        </p:nvSpPr>
        <p:spPr/>
        <p:txBody>
          <a:bodyPr/>
          <a:lstStyle/>
          <a:p>
            <a:endParaRPr lang="en-CA"/>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21D6CB6-5806-4E11-9D26-4867207981A4}" type="slidenum">
              <a:rPr lang="en-CA" smtClean="0"/>
              <a:t>‹#›</a:t>
            </a:fld>
            <a:endParaRPr lang="en-CA"/>
          </a:p>
        </p:txBody>
      </p:sp>
    </p:spTree>
    <p:extLst>
      <p:ext uri="{BB962C8B-B14F-4D97-AF65-F5344CB8AC3E}">
        <p14:creationId xmlns:p14="http://schemas.microsoft.com/office/powerpoint/2010/main" val="1266511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BF9134-CFA7-4682-AFF5-E15B24E54012}" type="datetimeFigureOut">
              <a:rPr lang="en-CA" smtClean="0"/>
              <a:t>2021-01-22</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21D6CB6-5806-4E11-9D26-4867207981A4}" type="slidenum">
              <a:rPr lang="en-CA" smtClean="0"/>
              <a:t>‹#›</a:t>
            </a:fld>
            <a:endParaRPr lang="en-CA"/>
          </a:p>
        </p:txBody>
      </p:sp>
    </p:spTree>
    <p:extLst>
      <p:ext uri="{BB962C8B-B14F-4D97-AF65-F5344CB8AC3E}">
        <p14:creationId xmlns:p14="http://schemas.microsoft.com/office/powerpoint/2010/main" val="987118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BF9134-CFA7-4682-AFF5-E15B24E54012}" type="datetimeFigureOut">
              <a:rPr lang="en-CA" smtClean="0"/>
              <a:t>2021-01-22</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21D6CB6-5806-4E11-9D26-4867207981A4}" type="slidenum">
              <a:rPr lang="en-CA" smtClean="0"/>
              <a:t>‹#›</a:t>
            </a:fld>
            <a:endParaRPr lang="en-CA"/>
          </a:p>
        </p:txBody>
      </p:sp>
    </p:spTree>
    <p:extLst>
      <p:ext uri="{BB962C8B-B14F-4D97-AF65-F5344CB8AC3E}">
        <p14:creationId xmlns:p14="http://schemas.microsoft.com/office/powerpoint/2010/main" val="267451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ABF9134-CFA7-4682-AFF5-E15B24E54012}" type="datetimeFigureOut">
              <a:rPr lang="en-CA" smtClean="0"/>
              <a:t>2021-01-22</a:t>
            </a:fld>
            <a:endParaRPr lang="en-CA"/>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21D6CB6-5806-4E11-9D26-4867207981A4}" type="slidenum">
              <a:rPr lang="en-CA" smtClean="0"/>
              <a:t>‹#›</a:t>
            </a:fld>
            <a:endParaRPr lang="en-CA"/>
          </a:p>
        </p:txBody>
      </p:sp>
    </p:spTree>
    <p:extLst>
      <p:ext uri="{BB962C8B-B14F-4D97-AF65-F5344CB8AC3E}">
        <p14:creationId xmlns:p14="http://schemas.microsoft.com/office/powerpoint/2010/main" val="111128139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leonardopena/top50spotify2019"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3AD1D-4610-40E2-9A39-0BD97E755737}"/>
              </a:ext>
            </a:extLst>
          </p:cNvPr>
          <p:cNvSpPr>
            <a:spLocks noGrp="1"/>
          </p:cNvSpPr>
          <p:nvPr>
            <p:ph type="ctrTitle"/>
          </p:nvPr>
        </p:nvSpPr>
        <p:spPr>
          <a:xfrm>
            <a:off x="1451843" y="774188"/>
            <a:ext cx="10058400" cy="1376639"/>
          </a:xfrm>
        </p:spPr>
        <p:txBody>
          <a:bodyPr>
            <a:normAutofit/>
          </a:bodyPr>
          <a:lstStyle/>
          <a:p>
            <a:pPr algn="r"/>
            <a:r>
              <a:rPr lang="en-CA" sz="2800" b="1" dirty="0">
                <a:solidFill>
                  <a:schemeClr val="tx1"/>
                </a:solidFill>
                <a:latin typeface="Times New Roman" panose="02020603050405020304" pitchFamily="18" charset="0"/>
                <a:cs typeface="Times New Roman" panose="02020603050405020304" pitchFamily="18" charset="0"/>
              </a:rPr>
              <a:t>To Illustrate Binary Similarity Coefficient </a:t>
            </a:r>
            <a:br>
              <a:rPr lang="en-CA" sz="2800" b="1" dirty="0">
                <a:solidFill>
                  <a:schemeClr val="tx1"/>
                </a:solidFill>
                <a:latin typeface="Times New Roman" panose="02020603050405020304" pitchFamily="18" charset="0"/>
                <a:cs typeface="Times New Roman" panose="02020603050405020304" pitchFamily="18" charset="0"/>
              </a:rPr>
            </a:br>
            <a:r>
              <a:rPr lang="en-CA" sz="2800" b="1" dirty="0">
                <a:solidFill>
                  <a:schemeClr val="tx1"/>
                </a:solidFill>
                <a:latin typeface="Times New Roman" panose="02020603050405020304" pitchFamily="18" charset="0"/>
                <a:cs typeface="Times New Roman" panose="02020603050405020304" pitchFamily="18" charset="0"/>
              </a:rPr>
              <a:t>And Clustering Methods On The Given Datasets</a:t>
            </a:r>
            <a:br>
              <a:rPr lang="en-CA" sz="2800" b="1" dirty="0">
                <a:solidFill>
                  <a:schemeClr val="tx1"/>
                </a:solidFill>
                <a:latin typeface="Times New Roman" panose="02020603050405020304" pitchFamily="18" charset="0"/>
                <a:cs typeface="Times New Roman" panose="02020603050405020304" pitchFamily="18" charset="0"/>
              </a:rPr>
            </a:br>
            <a:endParaRPr lang="en-CA" sz="2800" dirty="0"/>
          </a:p>
        </p:txBody>
      </p:sp>
      <p:sp>
        <p:nvSpPr>
          <p:cNvPr id="3" name="Subtitle 2">
            <a:extLst>
              <a:ext uri="{FF2B5EF4-FFF2-40B4-BE49-F238E27FC236}">
                <a16:creationId xmlns:a16="http://schemas.microsoft.com/office/drawing/2014/main" id="{839D08DF-15AE-4FA3-A761-80763C30DDDF}"/>
              </a:ext>
            </a:extLst>
          </p:cNvPr>
          <p:cNvSpPr>
            <a:spLocks noGrp="1"/>
          </p:cNvSpPr>
          <p:nvPr>
            <p:ph type="subTitle" idx="1"/>
          </p:nvPr>
        </p:nvSpPr>
        <p:spPr>
          <a:xfrm>
            <a:off x="7324531" y="3284376"/>
            <a:ext cx="4347104" cy="2799436"/>
          </a:xfrm>
        </p:spPr>
        <p:txBody>
          <a:bodyPr>
            <a:normAutofit/>
          </a:bodyPr>
          <a:lstStyle/>
          <a:p>
            <a:pPr algn="r"/>
            <a:endParaRPr lang="en-CA" sz="1500" u="sng" spc="-50" dirty="0">
              <a:solidFill>
                <a:schemeClr val="tx1"/>
              </a:solidFill>
              <a:latin typeface="Times New Roman" panose="02020603050405020304" pitchFamily="18" charset="0"/>
              <a:ea typeface="+mj-ea"/>
              <a:cs typeface="Times New Roman" panose="02020603050405020304" pitchFamily="18" charset="0"/>
            </a:endParaRPr>
          </a:p>
          <a:p>
            <a:pPr algn="r"/>
            <a:r>
              <a:rPr lang="en-CA" sz="1500" b="1" u="sng" spc="-50" dirty="0">
                <a:solidFill>
                  <a:schemeClr val="tx1"/>
                </a:solidFill>
                <a:latin typeface="Times New Roman" panose="02020603050405020304" pitchFamily="18" charset="0"/>
                <a:ea typeface="+mj-ea"/>
                <a:cs typeface="Times New Roman" panose="02020603050405020304" pitchFamily="18" charset="0"/>
              </a:rPr>
              <a:t>Submitted By:</a:t>
            </a:r>
          </a:p>
          <a:p>
            <a:pPr algn="r"/>
            <a:r>
              <a:rPr lang="en-CA" sz="1500" b="1" spc="-50" dirty="0">
                <a:latin typeface="Times New Roman" panose="02020603050405020304" pitchFamily="18" charset="0"/>
                <a:ea typeface="+mj-ea"/>
                <a:cs typeface="Times New Roman" panose="02020603050405020304" pitchFamily="18" charset="0"/>
              </a:rPr>
              <a:t>Abhishek Singh (#100329581)</a:t>
            </a:r>
          </a:p>
          <a:p>
            <a:pPr algn="r"/>
            <a:r>
              <a:rPr lang="en-CA" sz="1500" b="1" spc="-50" dirty="0">
                <a:latin typeface="Times New Roman" panose="02020603050405020304" pitchFamily="18" charset="0"/>
                <a:ea typeface="+mj-ea"/>
                <a:cs typeface="Times New Roman" panose="02020603050405020304" pitchFamily="18" charset="0"/>
              </a:rPr>
              <a:t>Nancy Rai  (#100328966)</a:t>
            </a:r>
          </a:p>
          <a:p>
            <a:pPr algn="r"/>
            <a:r>
              <a:rPr lang="en-CA" sz="1500" b="1" spc="-50" dirty="0">
                <a:latin typeface="Times New Roman" panose="02020603050405020304" pitchFamily="18" charset="0"/>
                <a:ea typeface="+mj-ea"/>
                <a:cs typeface="Times New Roman" panose="02020603050405020304" pitchFamily="18" charset="0"/>
              </a:rPr>
              <a:t>Samar Abbas Shariff (#100329370)</a:t>
            </a:r>
          </a:p>
          <a:p>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4909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1313-8D9B-4A28-A7C4-1AC225CE8F5F}"/>
              </a:ext>
            </a:extLst>
          </p:cNvPr>
          <p:cNvSpPr>
            <a:spLocks noGrp="1"/>
          </p:cNvSpPr>
          <p:nvPr>
            <p:ph type="title"/>
          </p:nvPr>
        </p:nvSpPr>
        <p:spPr>
          <a:xfrm>
            <a:off x="1678526" y="624113"/>
            <a:ext cx="8911687" cy="584775"/>
          </a:xfrm>
          <a:noFill/>
        </p:spPr>
        <p:txBody>
          <a:bodyPr wrap="square" rtlCol="0">
            <a:spAutoFit/>
          </a:bodyPr>
          <a:lstStyle/>
          <a:p>
            <a:r>
              <a:rPr lang="en-CA" sz="3200" b="1" u="sng" dirty="0">
                <a:solidFill>
                  <a:schemeClr val="tx1"/>
                </a:solidFill>
                <a:latin typeface="Times New Roman" panose="02020603050405020304" pitchFamily="18" charset="0"/>
                <a:ea typeface="+mn-ea"/>
                <a:cs typeface="Times New Roman" panose="02020603050405020304" pitchFamily="18" charset="0"/>
              </a:rPr>
              <a:t>2. Jaccard</a:t>
            </a:r>
          </a:p>
        </p:txBody>
      </p:sp>
      <p:sp>
        <p:nvSpPr>
          <p:cNvPr id="11" name="TextBox 10">
            <a:extLst>
              <a:ext uri="{FF2B5EF4-FFF2-40B4-BE49-F238E27FC236}">
                <a16:creationId xmlns:a16="http://schemas.microsoft.com/office/drawing/2014/main" id="{FA504861-4844-4E9F-B515-F622736F5B19}"/>
              </a:ext>
            </a:extLst>
          </p:cNvPr>
          <p:cNvSpPr txBox="1"/>
          <p:nvPr/>
        </p:nvSpPr>
        <p:spPr>
          <a:xfrm>
            <a:off x="862020" y="3051110"/>
            <a:ext cx="4363123" cy="307777"/>
          </a:xfrm>
          <a:prstGeom prst="rect">
            <a:avLst/>
          </a:prstGeom>
          <a:noFill/>
        </p:spPr>
        <p:txBody>
          <a:bodyPr wrap="square" rtlCol="0">
            <a:spAutoFit/>
          </a:bodyPr>
          <a:lstStyle/>
          <a:p>
            <a:r>
              <a:rPr lang="en-CA" sz="1400" b="1" dirty="0">
                <a:latin typeface="Times New Roman" panose="02020603050405020304" pitchFamily="18" charset="0"/>
                <a:cs typeface="Times New Roman" panose="02020603050405020304" pitchFamily="18" charset="0"/>
              </a:rPr>
              <a:t>1</a:t>
            </a:r>
            <a:r>
              <a:rPr lang="en-CA" sz="1400" dirty="0">
                <a:latin typeface="Times New Roman" panose="02020603050405020304" pitchFamily="18" charset="0"/>
                <a:cs typeface="Times New Roman" panose="02020603050405020304" pitchFamily="18" charset="0"/>
              </a:rPr>
              <a:t>. Similarity matrix (method = “</a:t>
            </a:r>
            <a:r>
              <a:rPr lang="en-CA" sz="1400" dirty="0" err="1">
                <a:latin typeface="Times New Roman" panose="02020603050405020304" pitchFamily="18" charset="0"/>
                <a:cs typeface="Times New Roman" panose="02020603050405020304" pitchFamily="18" charset="0"/>
              </a:rPr>
              <a:t>jaccard</a:t>
            </a:r>
            <a:r>
              <a:rPr lang="en-CA" sz="1400" dirty="0">
                <a:latin typeface="Times New Roman" panose="02020603050405020304" pitchFamily="18" charset="0"/>
                <a:cs typeface="Times New Roman" panose="02020603050405020304" pitchFamily="18" charset="0"/>
              </a:rPr>
              <a:t>”)</a:t>
            </a:r>
          </a:p>
        </p:txBody>
      </p:sp>
      <p:sp>
        <p:nvSpPr>
          <p:cNvPr id="51" name="TextBox 50">
            <a:extLst>
              <a:ext uri="{FF2B5EF4-FFF2-40B4-BE49-F238E27FC236}">
                <a16:creationId xmlns:a16="http://schemas.microsoft.com/office/drawing/2014/main" id="{DDA08C4D-762C-491B-9821-9D3C750FCA23}"/>
              </a:ext>
            </a:extLst>
          </p:cNvPr>
          <p:cNvSpPr txBox="1"/>
          <p:nvPr/>
        </p:nvSpPr>
        <p:spPr>
          <a:xfrm>
            <a:off x="1163709" y="6246191"/>
            <a:ext cx="4363123" cy="307777"/>
          </a:xfrm>
          <a:prstGeom prst="rect">
            <a:avLst/>
          </a:prstGeom>
          <a:noFill/>
        </p:spPr>
        <p:txBody>
          <a:bodyPr wrap="square" rtlCol="0">
            <a:spAutoFit/>
          </a:bodyPr>
          <a:lstStyle/>
          <a:p>
            <a:r>
              <a:rPr lang="en-CA" sz="1400" b="1" dirty="0">
                <a:latin typeface="Times New Roman" panose="02020603050405020304" pitchFamily="18" charset="0"/>
                <a:cs typeface="Times New Roman" panose="02020603050405020304" pitchFamily="18" charset="0"/>
              </a:rPr>
              <a:t>2. </a:t>
            </a:r>
            <a:r>
              <a:rPr lang="en-CA" sz="1400" dirty="0">
                <a:latin typeface="Times New Roman" panose="02020603050405020304" pitchFamily="18" charset="0"/>
                <a:cs typeface="Times New Roman" panose="02020603050405020304" pitchFamily="18" charset="0"/>
              </a:rPr>
              <a:t>Elbow method to find optimal no. of clusters (k=3). </a:t>
            </a:r>
          </a:p>
        </p:txBody>
      </p:sp>
      <p:sp>
        <p:nvSpPr>
          <p:cNvPr id="53" name="TextBox 52">
            <a:extLst>
              <a:ext uri="{FF2B5EF4-FFF2-40B4-BE49-F238E27FC236}">
                <a16:creationId xmlns:a16="http://schemas.microsoft.com/office/drawing/2014/main" id="{5E1F6F5E-C7AE-4A85-984F-4FC82FA884DF}"/>
              </a:ext>
            </a:extLst>
          </p:cNvPr>
          <p:cNvSpPr txBox="1"/>
          <p:nvPr/>
        </p:nvSpPr>
        <p:spPr>
          <a:xfrm>
            <a:off x="6000081" y="6225321"/>
            <a:ext cx="4363123" cy="307777"/>
          </a:xfrm>
          <a:prstGeom prst="rect">
            <a:avLst/>
          </a:prstGeom>
          <a:noFill/>
        </p:spPr>
        <p:txBody>
          <a:bodyPr wrap="square" rtlCol="0">
            <a:spAutoFit/>
          </a:bodyPr>
          <a:lstStyle/>
          <a:p>
            <a:r>
              <a:rPr lang="en-CA" sz="1400" b="1" dirty="0">
                <a:latin typeface="Times New Roman" panose="02020603050405020304" pitchFamily="18" charset="0"/>
                <a:cs typeface="Times New Roman" panose="02020603050405020304" pitchFamily="18" charset="0"/>
              </a:rPr>
              <a:t>3.</a:t>
            </a:r>
            <a:r>
              <a:rPr lang="en-CA" sz="1400" dirty="0">
                <a:latin typeface="Times New Roman" panose="02020603050405020304" pitchFamily="18" charset="0"/>
                <a:cs typeface="Times New Roman" panose="02020603050405020304" pitchFamily="18" charset="0"/>
              </a:rPr>
              <a:t> Cluster plot of 3 clusters formed by </a:t>
            </a:r>
            <a:r>
              <a:rPr lang="en-CA" sz="1400" dirty="0" err="1">
                <a:latin typeface="Times New Roman" panose="02020603050405020304" pitchFamily="18" charset="0"/>
                <a:cs typeface="Times New Roman" panose="02020603050405020304" pitchFamily="18" charset="0"/>
              </a:rPr>
              <a:t>kmeans</a:t>
            </a:r>
            <a:r>
              <a:rPr lang="en-CA" sz="1400" dirty="0">
                <a:latin typeface="Times New Roman" panose="02020603050405020304" pitchFamily="18" charset="0"/>
                <a:cs typeface="Times New Roman" panose="02020603050405020304" pitchFamily="18" charset="0"/>
              </a:rPr>
              <a:t>.</a:t>
            </a:r>
          </a:p>
        </p:txBody>
      </p:sp>
      <p:pic>
        <p:nvPicPr>
          <p:cNvPr id="13" name="Picture 12">
            <a:extLst>
              <a:ext uri="{FF2B5EF4-FFF2-40B4-BE49-F238E27FC236}">
                <a16:creationId xmlns:a16="http://schemas.microsoft.com/office/drawing/2014/main" id="{3E9F20AA-B3F3-4894-978F-B6501AA02D33}"/>
              </a:ext>
            </a:extLst>
          </p:cNvPr>
          <p:cNvPicPr>
            <a:picLocks noChangeAspect="1"/>
          </p:cNvPicPr>
          <p:nvPr/>
        </p:nvPicPr>
        <p:blipFill>
          <a:blip r:embed="rId2"/>
          <a:stretch>
            <a:fillRect/>
          </a:stretch>
        </p:blipFill>
        <p:spPr>
          <a:xfrm>
            <a:off x="857527" y="1424439"/>
            <a:ext cx="3163963" cy="1476375"/>
          </a:xfrm>
          <a:prstGeom prst="rect">
            <a:avLst/>
          </a:prstGeom>
        </p:spPr>
      </p:pic>
      <p:pic>
        <p:nvPicPr>
          <p:cNvPr id="18" name="Picture 17">
            <a:extLst>
              <a:ext uri="{FF2B5EF4-FFF2-40B4-BE49-F238E27FC236}">
                <a16:creationId xmlns:a16="http://schemas.microsoft.com/office/drawing/2014/main" id="{A82D7C35-E925-4C5C-892C-1755FAA49B05}"/>
              </a:ext>
            </a:extLst>
          </p:cNvPr>
          <p:cNvPicPr/>
          <p:nvPr/>
        </p:nvPicPr>
        <p:blipFill>
          <a:blip r:embed="rId3"/>
          <a:stretch>
            <a:fillRect/>
          </a:stretch>
        </p:blipFill>
        <p:spPr>
          <a:xfrm>
            <a:off x="856862" y="3509183"/>
            <a:ext cx="4853473" cy="26210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5B122547-808B-4073-83FE-5E3C70CAF177}"/>
              </a:ext>
            </a:extLst>
          </p:cNvPr>
          <p:cNvPicPr/>
          <p:nvPr/>
        </p:nvPicPr>
        <p:blipFill>
          <a:blip r:embed="rId4"/>
          <a:stretch>
            <a:fillRect/>
          </a:stretch>
        </p:blipFill>
        <p:spPr>
          <a:xfrm>
            <a:off x="6096000" y="1477278"/>
            <a:ext cx="5943600" cy="47057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81018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1313-8D9B-4A28-A7C4-1AC225CE8F5F}"/>
              </a:ext>
            </a:extLst>
          </p:cNvPr>
          <p:cNvSpPr>
            <a:spLocks noGrp="1"/>
          </p:cNvSpPr>
          <p:nvPr>
            <p:ph type="title"/>
          </p:nvPr>
        </p:nvSpPr>
        <p:spPr>
          <a:xfrm>
            <a:off x="1678526" y="624113"/>
            <a:ext cx="8911687" cy="584775"/>
          </a:xfrm>
          <a:noFill/>
        </p:spPr>
        <p:txBody>
          <a:bodyPr wrap="square" rtlCol="0">
            <a:spAutoFit/>
          </a:bodyPr>
          <a:lstStyle/>
          <a:p>
            <a:r>
              <a:rPr lang="en-CA" sz="3200" b="1" u="sng" dirty="0">
                <a:solidFill>
                  <a:schemeClr val="tx1"/>
                </a:solidFill>
                <a:latin typeface="Times New Roman" panose="02020603050405020304" pitchFamily="18" charset="0"/>
                <a:ea typeface="+mn-ea"/>
                <a:cs typeface="Times New Roman" panose="02020603050405020304" pitchFamily="18" charset="0"/>
              </a:rPr>
              <a:t>3. Dice</a:t>
            </a:r>
          </a:p>
        </p:txBody>
      </p:sp>
      <p:sp>
        <p:nvSpPr>
          <p:cNvPr id="11" name="TextBox 10">
            <a:extLst>
              <a:ext uri="{FF2B5EF4-FFF2-40B4-BE49-F238E27FC236}">
                <a16:creationId xmlns:a16="http://schemas.microsoft.com/office/drawing/2014/main" id="{FA504861-4844-4E9F-B515-F622736F5B19}"/>
              </a:ext>
            </a:extLst>
          </p:cNvPr>
          <p:cNvSpPr txBox="1"/>
          <p:nvPr/>
        </p:nvSpPr>
        <p:spPr>
          <a:xfrm>
            <a:off x="862020" y="3051110"/>
            <a:ext cx="4363123" cy="307777"/>
          </a:xfrm>
          <a:prstGeom prst="rect">
            <a:avLst/>
          </a:prstGeom>
          <a:noFill/>
        </p:spPr>
        <p:txBody>
          <a:bodyPr wrap="square" rtlCol="0">
            <a:spAutoFit/>
          </a:bodyPr>
          <a:lstStyle/>
          <a:p>
            <a:r>
              <a:rPr lang="en-CA" sz="1400" b="1" dirty="0">
                <a:latin typeface="Times New Roman" panose="02020603050405020304" pitchFamily="18" charset="0"/>
                <a:cs typeface="Times New Roman" panose="02020603050405020304" pitchFamily="18" charset="0"/>
              </a:rPr>
              <a:t>1</a:t>
            </a:r>
            <a:r>
              <a:rPr lang="en-CA" sz="1400" dirty="0">
                <a:latin typeface="Times New Roman" panose="02020603050405020304" pitchFamily="18" charset="0"/>
                <a:cs typeface="Times New Roman" panose="02020603050405020304" pitchFamily="18" charset="0"/>
              </a:rPr>
              <a:t>. Similarity matrix (method = “</a:t>
            </a:r>
            <a:r>
              <a:rPr lang="en-CA" sz="1400" dirty="0" err="1">
                <a:latin typeface="Times New Roman" panose="02020603050405020304" pitchFamily="18" charset="0"/>
                <a:cs typeface="Times New Roman" panose="02020603050405020304" pitchFamily="18" charset="0"/>
              </a:rPr>
              <a:t>jaccard</a:t>
            </a:r>
            <a:r>
              <a:rPr lang="en-CA" sz="1400" dirty="0">
                <a:latin typeface="Times New Roman" panose="02020603050405020304" pitchFamily="18" charset="0"/>
                <a:cs typeface="Times New Roman" panose="02020603050405020304" pitchFamily="18" charset="0"/>
              </a:rPr>
              <a:t>”)</a:t>
            </a:r>
          </a:p>
        </p:txBody>
      </p:sp>
      <p:sp>
        <p:nvSpPr>
          <p:cNvPr id="51" name="TextBox 50">
            <a:extLst>
              <a:ext uri="{FF2B5EF4-FFF2-40B4-BE49-F238E27FC236}">
                <a16:creationId xmlns:a16="http://schemas.microsoft.com/office/drawing/2014/main" id="{DDA08C4D-762C-491B-9821-9D3C750FCA23}"/>
              </a:ext>
            </a:extLst>
          </p:cNvPr>
          <p:cNvSpPr txBox="1"/>
          <p:nvPr/>
        </p:nvSpPr>
        <p:spPr>
          <a:xfrm>
            <a:off x="1163709" y="6246191"/>
            <a:ext cx="4363123" cy="307777"/>
          </a:xfrm>
          <a:prstGeom prst="rect">
            <a:avLst/>
          </a:prstGeom>
          <a:noFill/>
        </p:spPr>
        <p:txBody>
          <a:bodyPr wrap="square" rtlCol="0">
            <a:spAutoFit/>
          </a:bodyPr>
          <a:lstStyle/>
          <a:p>
            <a:r>
              <a:rPr lang="en-CA" sz="1400" b="1" dirty="0">
                <a:latin typeface="Times New Roman" panose="02020603050405020304" pitchFamily="18" charset="0"/>
                <a:cs typeface="Times New Roman" panose="02020603050405020304" pitchFamily="18" charset="0"/>
              </a:rPr>
              <a:t>2. </a:t>
            </a:r>
            <a:r>
              <a:rPr lang="en-CA" sz="1400" dirty="0">
                <a:latin typeface="Times New Roman" panose="02020603050405020304" pitchFamily="18" charset="0"/>
                <a:cs typeface="Times New Roman" panose="02020603050405020304" pitchFamily="18" charset="0"/>
              </a:rPr>
              <a:t>Elbow method to find optimal no. of clusters (k=3). </a:t>
            </a:r>
          </a:p>
        </p:txBody>
      </p:sp>
      <p:sp>
        <p:nvSpPr>
          <p:cNvPr id="53" name="TextBox 52">
            <a:extLst>
              <a:ext uri="{FF2B5EF4-FFF2-40B4-BE49-F238E27FC236}">
                <a16:creationId xmlns:a16="http://schemas.microsoft.com/office/drawing/2014/main" id="{5E1F6F5E-C7AE-4A85-984F-4FC82FA884DF}"/>
              </a:ext>
            </a:extLst>
          </p:cNvPr>
          <p:cNvSpPr txBox="1"/>
          <p:nvPr/>
        </p:nvSpPr>
        <p:spPr>
          <a:xfrm>
            <a:off x="6000081" y="6225321"/>
            <a:ext cx="4363123" cy="307777"/>
          </a:xfrm>
          <a:prstGeom prst="rect">
            <a:avLst/>
          </a:prstGeom>
          <a:noFill/>
        </p:spPr>
        <p:txBody>
          <a:bodyPr wrap="square" rtlCol="0">
            <a:spAutoFit/>
          </a:bodyPr>
          <a:lstStyle/>
          <a:p>
            <a:r>
              <a:rPr lang="en-CA" sz="1400" b="1" dirty="0">
                <a:latin typeface="Times New Roman" panose="02020603050405020304" pitchFamily="18" charset="0"/>
                <a:cs typeface="Times New Roman" panose="02020603050405020304" pitchFamily="18" charset="0"/>
              </a:rPr>
              <a:t>3.</a:t>
            </a:r>
            <a:r>
              <a:rPr lang="en-CA" sz="1400" dirty="0">
                <a:latin typeface="Times New Roman" panose="02020603050405020304" pitchFamily="18" charset="0"/>
                <a:cs typeface="Times New Roman" panose="02020603050405020304" pitchFamily="18" charset="0"/>
              </a:rPr>
              <a:t> Cluster plot of 3 clusters formed by </a:t>
            </a:r>
            <a:r>
              <a:rPr lang="en-CA" sz="1400" dirty="0" err="1">
                <a:latin typeface="Times New Roman" panose="02020603050405020304" pitchFamily="18" charset="0"/>
                <a:cs typeface="Times New Roman" panose="02020603050405020304" pitchFamily="18" charset="0"/>
              </a:rPr>
              <a:t>kmeans</a:t>
            </a:r>
            <a:r>
              <a:rPr lang="en-CA" sz="1400" dirty="0">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A6D1F44C-A860-4F7A-83C5-20D2223CF08B}"/>
              </a:ext>
            </a:extLst>
          </p:cNvPr>
          <p:cNvPicPr/>
          <p:nvPr/>
        </p:nvPicPr>
        <p:blipFill>
          <a:blip r:embed="rId2"/>
          <a:stretch>
            <a:fillRect/>
          </a:stretch>
        </p:blipFill>
        <p:spPr>
          <a:xfrm>
            <a:off x="857527" y="3493684"/>
            <a:ext cx="4895459" cy="2617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5A5ED565-C597-4AA5-B0DF-5BC16F3455BF}"/>
              </a:ext>
            </a:extLst>
          </p:cNvPr>
          <p:cNvPicPr/>
          <p:nvPr/>
        </p:nvPicPr>
        <p:blipFill>
          <a:blip r:embed="rId3"/>
          <a:stretch>
            <a:fillRect/>
          </a:stretch>
        </p:blipFill>
        <p:spPr>
          <a:xfrm>
            <a:off x="6000081" y="1424439"/>
            <a:ext cx="5943600" cy="46867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66AB0BBC-9B71-42A3-9B4B-954E50977FEB}"/>
              </a:ext>
            </a:extLst>
          </p:cNvPr>
          <p:cNvPicPr>
            <a:picLocks noChangeAspect="1"/>
          </p:cNvPicPr>
          <p:nvPr/>
        </p:nvPicPr>
        <p:blipFill>
          <a:blip r:embed="rId4"/>
          <a:stretch>
            <a:fillRect/>
          </a:stretch>
        </p:blipFill>
        <p:spPr>
          <a:xfrm>
            <a:off x="858024" y="1343685"/>
            <a:ext cx="3228784" cy="1647825"/>
          </a:xfrm>
          <a:prstGeom prst="rect">
            <a:avLst/>
          </a:prstGeom>
        </p:spPr>
      </p:pic>
    </p:spTree>
    <p:extLst>
      <p:ext uri="{BB962C8B-B14F-4D97-AF65-F5344CB8AC3E}">
        <p14:creationId xmlns:p14="http://schemas.microsoft.com/office/powerpoint/2010/main" val="1715888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12B7-253A-44F8-ABCB-FBF853F6AEFE}"/>
              </a:ext>
            </a:extLst>
          </p:cNvPr>
          <p:cNvSpPr>
            <a:spLocks noGrp="1"/>
          </p:cNvSpPr>
          <p:nvPr>
            <p:ph type="title"/>
          </p:nvPr>
        </p:nvSpPr>
        <p:spPr>
          <a:xfrm>
            <a:off x="1640156" y="619686"/>
            <a:ext cx="8911687" cy="654184"/>
          </a:xfrm>
        </p:spPr>
        <p:txBody>
          <a:bodyPr>
            <a:normAutofit/>
          </a:bodyPr>
          <a:lstStyle/>
          <a:p>
            <a:r>
              <a:rPr lang="en-CA" b="1" u="sng" dirty="0">
                <a:latin typeface="Times New Roman" panose="02020603050405020304" pitchFamily="18" charset="0"/>
                <a:cs typeface="Times New Roman" panose="02020603050405020304" pitchFamily="18" charset="0"/>
              </a:rPr>
              <a:t>Conclusion of Binary Similarity Coefficient:</a:t>
            </a:r>
            <a:endParaRPr lang="en-CA" b="1" dirty="0"/>
          </a:p>
        </p:txBody>
      </p:sp>
      <p:sp>
        <p:nvSpPr>
          <p:cNvPr id="3" name="TextBox 2">
            <a:extLst>
              <a:ext uri="{FF2B5EF4-FFF2-40B4-BE49-F238E27FC236}">
                <a16:creationId xmlns:a16="http://schemas.microsoft.com/office/drawing/2014/main" id="{FA2AB9A8-E252-4A5E-9F79-4028704244EB}"/>
              </a:ext>
            </a:extLst>
          </p:cNvPr>
          <p:cNvSpPr txBox="1"/>
          <p:nvPr/>
        </p:nvSpPr>
        <p:spPr>
          <a:xfrm>
            <a:off x="1731146" y="1784412"/>
            <a:ext cx="8513685" cy="2462213"/>
          </a:xfrm>
          <a:prstGeom prst="rect">
            <a:avLst/>
          </a:prstGeom>
          <a:noFill/>
        </p:spPr>
        <p:txBody>
          <a:bodyPr wrap="square" rtlCol="0">
            <a:spAutoFit/>
          </a:bodyPr>
          <a:lstStyle/>
          <a:p>
            <a:pPr marL="285750" indent="-285750">
              <a:buFont typeface="Arial" panose="020B0604020202020204" pitchFamily="34" charset="0"/>
              <a:buChar char="•"/>
            </a:pPr>
            <a:r>
              <a:rPr lang="en-CA" sz="2200" dirty="0">
                <a:solidFill>
                  <a:schemeClr val="tx1">
                    <a:lumMod val="75000"/>
                    <a:lumOff val="25000"/>
                  </a:schemeClr>
                </a:solidFill>
                <a:latin typeface="Times New Roman" panose="02020603050405020304" pitchFamily="18" charset="0"/>
                <a:cs typeface="Times New Roman" panose="02020603050405020304" pitchFamily="18" charset="0"/>
              </a:rPr>
              <a:t>Segments of customer based on their purchasing behaviour</a:t>
            </a:r>
          </a:p>
          <a:p>
            <a:pPr marL="285750" indent="-285750">
              <a:buFont typeface="Arial" panose="020B0604020202020204" pitchFamily="34" charset="0"/>
              <a:buChar char="•"/>
            </a:pPr>
            <a:endParaRPr lang="en-CA" sz="22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2200" dirty="0">
                <a:solidFill>
                  <a:schemeClr val="tx1">
                    <a:lumMod val="75000"/>
                    <a:lumOff val="25000"/>
                  </a:schemeClr>
                </a:solidFill>
                <a:latin typeface="Times New Roman" panose="02020603050405020304" pitchFamily="18" charset="0"/>
                <a:cs typeface="Times New Roman" panose="02020603050405020304" pitchFamily="18" charset="0"/>
              </a:rPr>
              <a:t>Focus on the most profitable customer</a:t>
            </a:r>
          </a:p>
          <a:p>
            <a:pPr marL="285750" indent="-285750">
              <a:buFont typeface="Arial" panose="020B0604020202020204" pitchFamily="34" charset="0"/>
              <a:buChar char="•"/>
            </a:pPr>
            <a:endParaRPr lang="en-CA" sz="22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2200" dirty="0">
                <a:solidFill>
                  <a:schemeClr val="tx1">
                    <a:lumMod val="75000"/>
                    <a:lumOff val="25000"/>
                  </a:schemeClr>
                </a:solidFill>
                <a:latin typeface="Times New Roman" panose="02020603050405020304" pitchFamily="18" charset="0"/>
                <a:cs typeface="Times New Roman" panose="02020603050405020304" pitchFamily="18" charset="0"/>
              </a:rPr>
              <a:t>Improve customer relationship and service</a:t>
            </a:r>
          </a:p>
          <a:p>
            <a:pPr marL="285750" indent="-285750">
              <a:buFont typeface="Arial" panose="020B0604020202020204" pitchFamily="34" charset="0"/>
              <a:buChar char="•"/>
            </a:pPr>
            <a:endParaRPr lang="en-CA" sz="22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2200" dirty="0">
                <a:solidFill>
                  <a:schemeClr val="tx1">
                    <a:lumMod val="75000"/>
                    <a:lumOff val="25000"/>
                  </a:schemeClr>
                </a:solidFill>
                <a:latin typeface="Times New Roman" panose="02020603050405020304" pitchFamily="18" charset="0"/>
                <a:cs typeface="Times New Roman" panose="02020603050405020304" pitchFamily="18" charset="0"/>
              </a:rPr>
              <a:t>Upsell and cross sell other products and service</a:t>
            </a:r>
          </a:p>
        </p:txBody>
      </p:sp>
    </p:spTree>
    <p:extLst>
      <p:ext uri="{BB962C8B-B14F-4D97-AF65-F5344CB8AC3E}">
        <p14:creationId xmlns:p14="http://schemas.microsoft.com/office/powerpoint/2010/main" val="4146361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DB390-D7BF-4B90-BA95-50AAF46EA17E}"/>
              </a:ext>
            </a:extLst>
          </p:cNvPr>
          <p:cNvSpPr>
            <a:spLocks noGrp="1"/>
          </p:cNvSpPr>
          <p:nvPr>
            <p:ph type="title"/>
          </p:nvPr>
        </p:nvSpPr>
        <p:spPr>
          <a:xfrm>
            <a:off x="1772817" y="624110"/>
            <a:ext cx="9731796" cy="1280890"/>
          </a:xfrm>
        </p:spPr>
        <p:txBody>
          <a:bodyPr>
            <a:normAutofit/>
          </a:bodyPr>
          <a:lstStyle/>
          <a:p>
            <a:r>
              <a:rPr lang="en-CA" b="1" u="sng" dirty="0">
                <a:latin typeface="Times New Roman" panose="02020603050405020304" pitchFamily="18" charset="0"/>
                <a:cs typeface="Times New Roman" panose="02020603050405020304" pitchFamily="18" charset="0"/>
              </a:rPr>
              <a:t>Cluster Analysis</a:t>
            </a:r>
          </a:p>
        </p:txBody>
      </p:sp>
      <p:sp>
        <p:nvSpPr>
          <p:cNvPr id="5" name="Content Placeholder 4">
            <a:extLst>
              <a:ext uri="{FF2B5EF4-FFF2-40B4-BE49-F238E27FC236}">
                <a16:creationId xmlns:a16="http://schemas.microsoft.com/office/drawing/2014/main" id="{CD6A41EB-CB61-4408-89FA-D7F1F1649F0C}"/>
              </a:ext>
            </a:extLst>
          </p:cNvPr>
          <p:cNvSpPr>
            <a:spLocks noGrp="1"/>
          </p:cNvSpPr>
          <p:nvPr>
            <p:ph idx="1"/>
          </p:nvPr>
        </p:nvSpPr>
        <p:spPr>
          <a:xfrm>
            <a:off x="1058991" y="1545772"/>
            <a:ext cx="10175066" cy="712236"/>
          </a:xfrm>
        </p:spPr>
        <p:txBody>
          <a:bodyPr>
            <a:normAutofit/>
          </a:bodyPr>
          <a:lstStyle/>
          <a:p>
            <a:pPr marL="0" indent="0">
              <a:lnSpc>
                <a:spcPct val="110000"/>
              </a:lnSpc>
              <a:buNone/>
            </a:pPr>
            <a:r>
              <a:rPr lang="en-CA" dirty="0">
                <a:latin typeface="Times New Roman" panose="02020603050405020304" pitchFamily="18" charset="0"/>
                <a:cs typeface="Times New Roman" panose="02020603050405020304" pitchFamily="18" charset="0"/>
              </a:rPr>
              <a:t>Cluster analysis is an approach that finds structure in the dataset by identifying natural groupings in the dataset. We used “Top 50 Songs” dataset to perform different clustering methods.</a:t>
            </a:r>
          </a:p>
          <a:p>
            <a:pPr marL="0" indent="0">
              <a:lnSpc>
                <a:spcPct val="110000"/>
              </a:lnSpc>
              <a:buNone/>
            </a:pPr>
            <a:endParaRPr lang="en-CA" dirty="0">
              <a:latin typeface="Times New Roman" panose="02020603050405020304" pitchFamily="18" charset="0"/>
              <a:cs typeface="Times New Roman" panose="02020603050405020304" pitchFamily="18" charset="0"/>
            </a:endParaRPr>
          </a:p>
        </p:txBody>
      </p:sp>
      <p:graphicFrame>
        <p:nvGraphicFramePr>
          <p:cNvPr id="11" name="Diagram 10">
            <a:extLst>
              <a:ext uri="{FF2B5EF4-FFF2-40B4-BE49-F238E27FC236}">
                <a16:creationId xmlns:a16="http://schemas.microsoft.com/office/drawing/2014/main" id="{4A6699B0-D6CD-4CB9-900B-7BDFF5EDC56E}"/>
              </a:ext>
            </a:extLst>
          </p:cNvPr>
          <p:cNvGraphicFramePr/>
          <p:nvPr/>
        </p:nvGraphicFramePr>
        <p:xfrm>
          <a:off x="2795140" y="2547258"/>
          <a:ext cx="6096933" cy="3293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8777CFA4-F112-4A3E-8269-9E0DFC23B3C4}"/>
              </a:ext>
            </a:extLst>
          </p:cNvPr>
          <p:cNvSpPr txBox="1"/>
          <p:nvPr/>
        </p:nvSpPr>
        <p:spPr>
          <a:xfrm>
            <a:off x="3135584" y="6080001"/>
            <a:ext cx="4363123" cy="307777"/>
          </a:xfrm>
          <a:prstGeom prst="rect">
            <a:avLst/>
          </a:prstGeom>
          <a:noFill/>
        </p:spPr>
        <p:txBody>
          <a:bodyPr wrap="square" rtlCol="0">
            <a:spAutoFit/>
          </a:bodyPr>
          <a:lstStyle/>
          <a:p>
            <a:r>
              <a:rPr lang="en-CA" sz="1400" b="1" i="1" dirty="0">
                <a:latin typeface="Times New Roman" panose="02020603050405020304" pitchFamily="18" charset="0"/>
                <a:cs typeface="Times New Roman" panose="02020603050405020304" pitchFamily="18" charset="0"/>
              </a:rPr>
              <a:t>Image 1</a:t>
            </a:r>
            <a:r>
              <a:rPr lang="en-CA" sz="1400" i="1" dirty="0">
                <a:latin typeface="Times New Roman" panose="02020603050405020304" pitchFamily="18" charset="0"/>
                <a:cs typeface="Times New Roman" panose="02020603050405020304" pitchFamily="18" charset="0"/>
              </a:rPr>
              <a:t>: Clustering methods.</a:t>
            </a:r>
          </a:p>
        </p:txBody>
      </p:sp>
    </p:spTree>
    <p:extLst>
      <p:ext uri="{BB962C8B-B14F-4D97-AF65-F5344CB8AC3E}">
        <p14:creationId xmlns:p14="http://schemas.microsoft.com/office/powerpoint/2010/main" val="574303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1E695-A07A-44FD-8211-05C1594BF653}"/>
              </a:ext>
            </a:extLst>
          </p:cNvPr>
          <p:cNvSpPr>
            <a:spLocks noGrp="1"/>
          </p:cNvSpPr>
          <p:nvPr>
            <p:ph type="title"/>
          </p:nvPr>
        </p:nvSpPr>
        <p:spPr>
          <a:xfrm>
            <a:off x="1809153" y="624110"/>
            <a:ext cx="8911687" cy="1280890"/>
          </a:xfrm>
        </p:spPr>
        <p:txBody>
          <a:bodyPr/>
          <a:lstStyle/>
          <a:p>
            <a:r>
              <a:rPr lang="en-CA" b="1" u="sng" dirty="0">
                <a:latin typeface="Times New Roman" panose="02020603050405020304" pitchFamily="18" charset="0"/>
                <a:cs typeface="Times New Roman" panose="02020603050405020304" pitchFamily="18" charset="0"/>
              </a:rPr>
              <a:t>Assessing Cluster Tendency</a:t>
            </a:r>
          </a:p>
        </p:txBody>
      </p:sp>
      <p:sp>
        <p:nvSpPr>
          <p:cNvPr id="3" name="Content Placeholder 2">
            <a:extLst>
              <a:ext uri="{FF2B5EF4-FFF2-40B4-BE49-F238E27FC236}">
                <a16:creationId xmlns:a16="http://schemas.microsoft.com/office/drawing/2014/main" id="{FC200772-1800-433B-8A38-9D62894D3444}"/>
              </a:ext>
            </a:extLst>
          </p:cNvPr>
          <p:cNvSpPr>
            <a:spLocks noGrp="1"/>
          </p:cNvSpPr>
          <p:nvPr>
            <p:ph sz="half" idx="1"/>
          </p:nvPr>
        </p:nvSpPr>
        <p:spPr>
          <a:xfrm>
            <a:off x="539155" y="1540189"/>
            <a:ext cx="7508482" cy="1568584"/>
          </a:xfrm>
        </p:spPr>
        <p:txBody>
          <a:bodyPr>
            <a:noAutofit/>
          </a:bodyPr>
          <a:lstStyle/>
          <a:p>
            <a:r>
              <a:rPr lang="en-CA" sz="1600" dirty="0">
                <a:latin typeface="Times New Roman" panose="02020603050405020304" pitchFamily="18" charset="0"/>
                <a:cs typeface="Times New Roman" panose="02020603050405020304" pitchFamily="18" charset="0"/>
              </a:rPr>
              <a:t>Method 1: Statistical method by computing Hopkins statistics. </a:t>
            </a:r>
          </a:p>
        </p:txBody>
      </p:sp>
      <p:sp>
        <p:nvSpPr>
          <p:cNvPr id="4" name="Content Placeholder 3">
            <a:extLst>
              <a:ext uri="{FF2B5EF4-FFF2-40B4-BE49-F238E27FC236}">
                <a16:creationId xmlns:a16="http://schemas.microsoft.com/office/drawing/2014/main" id="{7DA30382-4A09-4914-A7F7-0F2D0C149CF4}"/>
              </a:ext>
            </a:extLst>
          </p:cNvPr>
          <p:cNvSpPr>
            <a:spLocks noGrp="1"/>
          </p:cNvSpPr>
          <p:nvPr>
            <p:ph sz="half" idx="2"/>
          </p:nvPr>
        </p:nvSpPr>
        <p:spPr>
          <a:xfrm>
            <a:off x="6624735" y="1540189"/>
            <a:ext cx="5474409" cy="652505"/>
          </a:xfrm>
        </p:spPr>
        <p:txBody>
          <a:bodyPr vert="horz" lIns="91440" tIns="45720" rIns="91440" bIns="45720" rtlCol="0">
            <a:noAutofit/>
          </a:bodyPr>
          <a:lstStyle/>
          <a:p>
            <a:r>
              <a:rPr lang="en-CA" sz="1600" dirty="0">
                <a:latin typeface="Times New Roman" panose="02020603050405020304" pitchFamily="18" charset="0"/>
                <a:cs typeface="Times New Roman" panose="02020603050405020304" pitchFamily="18" charset="0"/>
              </a:rPr>
              <a:t>Method 2: Visual method: using VAT(Visual Assessment of Clustering Tendency)</a:t>
            </a:r>
          </a:p>
        </p:txBody>
      </p:sp>
      <p:pic>
        <p:nvPicPr>
          <p:cNvPr id="5" name="Picture 4">
            <a:extLst>
              <a:ext uri="{FF2B5EF4-FFF2-40B4-BE49-F238E27FC236}">
                <a16:creationId xmlns:a16="http://schemas.microsoft.com/office/drawing/2014/main" id="{F76F68E2-5DB3-4649-90E6-D26DEF642157}"/>
              </a:ext>
            </a:extLst>
          </p:cNvPr>
          <p:cNvPicPr>
            <a:picLocks noChangeAspect="1"/>
          </p:cNvPicPr>
          <p:nvPr/>
        </p:nvPicPr>
        <p:blipFill>
          <a:blip r:embed="rId3"/>
          <a:stretch>
            <a:fillRect/>
          </a:stretch>
        </p:blipFill>
        <p:spPr>
          <a:xfrm>
            <a:off x="651218" y="2298323"/>
            <a:ext cx="6155969" cy="1044154"/>
          </a:xfrm>
          <a:prstGeom prst="rect">
            <a:avLst/>
          </a:prstGeom>
        </p:spPr>
      </p:pic>
      <p:pic>
        <p:nvPicPr>
          <p:cNvPr id="6" name="Picture 5">
            <a:extLst>
              <a:ext uri="{FF2B5EF4-FFF2-40B4-BE49-F238E27FC236}">
                <a16:creationId xmlns:a16="http://schemas.microsoft.com/office/drawing/2014/main" id="{76E6949F-0669-4FD4-9979-A485BA3DABC5}"/>
              </a:ext>
            </a:extLst>
          </p:cNvPr>
          <p:cNvPicPr/>
          <p:nvPr/>
        </p:nvPicPr>
        <p:blipFill>
          <a:blip r:embed="rId4"/>
          <a:stretch>
            <a:fillRect/>
          </a:stretch>
        </p:blipFill>
        <p:spPr>
          <a:xfrm>
            <a:off x="6972525" y="2313591"/>
            <a:ext cx="4924006" cy="42924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75003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1E82AF-5B49-4CE8-8973-1CA98E6B8FFA}"/>
              </a:ext>
            </a:extLst>
          </p:cNvPr>
          <p:cNvSpPr txBox="1"/>
          <p:nvPr/>
        </p:nvSpPr>
        <p:spPr>
          <a:xfrm>
            <a:off x="1105548" y="5980327"/>
            <a:ext cx="2323409" cy="307777"/>
          </a:xfrm>
          <a:prstGeom prst="rect">
            <a:avLst/>
          </a:prstGeom>
          <a:noFill/>
        </p:spPr>
        <p:txBody>
          <a:bodyPr wrap="square" rtlCol="0">
            <a:spAutoFit/>
          </a:bodyPr>
          <a:lstStyle/>
          <a:p>
            <a:r>
              <a:rPr lang="en-CA" sz="1400" i="1" dirty="0">
                <a:latin typeface="Times New Roman" panose="02020603050405020304" pitchFamily="18" charset="0"/>
                <a:cs typeface="Times New Roman" panose="02020603050405020304" pitchFamily="18" charset="0"/>
              </a:rPr>
              <a:t>1. Elbow Method (k=3)</a:t>
            </a:r>
          </a:p>
        </p:txBody>
      </p:sp>
      <p:sp>
        <p:nvSpPr>
          <p:cNvPr id="5" name="TextBox 4">
            <a:extLst>
              <a:ext uri="{FF2B5EF4-FFF2-40B4-BE49-F238E27FC236}">
                <a16:creationId xmlns:a16="http://schemas.microsoft.com/office/drawing/2014/main" id="{03B409FB-14DF-4538-B92A-277B31ECAABC}"/>
              </a:ext>
            </a:extLst>
          </p:cNvPr>
          <p:cNvSpPr txBox="1"/>
          <p:nvPr/>
        </p:nvSpPr>
        <p:spPr>
          <a:xfrm>
            <a:off x="6679033" y="5959659"/>
            <a:ext cx="2323409" cy="307777"/>
          </a:xfrm>
          <a:prstGeom prst="rect">
            <a:avLst/>
          </a:prstGeom>
          <a:noFill/>
        </p:spPr>
        <p:txBody>
          <a:bodyPr wrap="square" rtlCol="0">
            <a:spAutoFit/>
          </a:bodyPr>
          <a:lstStyle/>
          <a:p>
            <a:r>
              <a:rPr lang="en-CA" sz="1400" i="1" dirty="0">
                <a:latin typeface="Times New Roman" panose="02020603050405020304" pitchFamily="18" charset="0"/>
                <a:cs typeface="Times New Roman" panose="02020603050405020304" pitchFamily="18" charset="0"/>
              </a:rPr>
              <a:t>2. Silhouette Method (k=9)</a:t>
            </a:r>
          </a:p>
        </p:txBody>
      </p:sp>
      <p:sp>
        <p:nvSpPr>
          <p:cNvPr id="6" name="TextBox 5">
            <a:extLst>
              <a:ext uri="{FF2B5EF4-FFF2-40B4-BE49-F238E27FC236}">
                <a16:creationId xmlns:a16="http://schemas.microsoft.com/office/drawing/2014/main" id="{2A479417-37FE-4A81-A886-12EE10D86882}"/>
              </a:ext>
            </a:extLst>
          </p:cNvPr>
          <p:cNvSpPr txBox="1"/>
          <p:nvPr/>
        </p:nvSpPr>
        <p:spPr>
          <a:xfrm>
            <a:off x="1744824" y="681134"/>
            <a:ext cx="9349273" cy="646331"/>
          </a:xfrm>
          <a:prstGeom prst="rect">
            <a:avLst/>
          </a:prstGeom>
          <a:noFill/>
        </p:spPr>
        <p:txBody>
          <a:bodyPr wrap="square" rtlCol="0">
            <a:spAutoFit/>
          </a:bodyPr>
          <a:lstStyle/>
          <a:p>
            <a:r>
              <a:rPr lang="en-CA" sz="3600" b="1" u="sng" dirty="0">
                <a:latin typeface="Times New Roman" panose="02020603050405020304" pitchFamily="18" charset="0"/>
                <a:cs typeface="Times New Roman" panose="02020603050405020304" pitchFamily="18" charset="0"/>
              </a:rPr>
              <a:t>Finding Out The Optimal No. Of Clusters</a:t>
            </a:r>
            <a:r>
              <a:rPr lang="en-CA" sz="3600" b="1" dirty="0">
                <a:latin typeface="Times New Roman" panose="02020603050405020304" pitchFamily="18" charset="0"/>
                <a:cs typeface="Times New Roman" panose="02020603050405020304" pitchFamily="18" charset="0"/>
              </a:rPr>
              <a:t>                                                 </a:t>
            </a:r>
            <a:endParaRPr lang="en-CA" sz="3600" b="1" dirty="0"/>
          </a:p>
        </p:txBody>
      </p:sp>
      <p:pic>
        <p:nvPicPr>
          <p:cNvPr id="7" name="Picture 6">
            <a:extLst>
              <a:ext uri="{FF2B5EF4-FFF2-40B4-BE49-F238E27FC236}">
                <a16:creationId xmlns:a16="http://schemas.microsoft.com/office/drawing/2014/main" id="{BD695B98-56F2-4DDF-98CD-89B18ADA82EB}"/>
              </a:ext>
            </a:extLst>
          </p:cNvPr>
          <p:cNvPicPr/>
          <p:nvPr/>
        </p:nvPicPr>
        <p:blipFill>
          <a:blip r:embed="rId3"/>
          <a:stretch>
            <a:fillRect/>
          </a:stretch>
        </p:blipFill>
        <p:spPr>
          <a:xfrm>
            <a:off x="597546" y="1877961"/>
            <a:ext cx="5498453" cy="3892762"/>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7B70D812-CDA0-4E0F-8A83-1EAD24B82D27}"/>
              </a:ext>
            </a:extLst>
          </p:cNvPr>
          <p:cNvPicPr/>
          <p:nvPr/>
        </p:nvPicPr>
        <p:blipFill>
          <a:blip r:embed="rId4"/>
          <a:stretch>
            <a:fillRect/>
          </a:stretch>
        </p:blipFill>
        <p:spPr>
          <a:xfrm>
            <a:off x="6510665" y="1877961"/>
            <a:ext cx="5498452" cy="3892762"/>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9" name="Content Placeholder 2">
            <a:extLst>
              <a:ext uri="{FF2B5EF4-FFF2-40B4-BE49-F238E27FC236}">
                <a16:creationId xmlns:a16="http://schemas.microsoft.com/office/drawing/2014/main" id="{708E6EE8-82A9-4437-9D32-94CCB7101BA9}"/>
              </a:ext>
            </a:extLst>
          </p:cNvPr>
          <p:cNvSpPr txBox="1">
            <a:spLocks/>
          </p:cNvSpPr>
          <p:nvPr/>
        </p:nvSpPr>
        <p:spPr>
          <a:xfrm>
            <a:off x="1744824" y="1438429"/>
            <a:ext cx="10136969" cy="777552"/>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CA" sz="1600">
                <a:latin typeface="Times New Roman" panose="02020603050405020304" pitchFamily="18" charset="0"/>
                <a:cs typeface="Times New Roman" panose="02020603050405020304" pitchFamily="18" charset="0"/>
              </a:rPr>
              <a:t>Methods used:  Elbow Method, Silhouette Method, Gap Statistics Method and NbClust() function.</a:t>
            </a:r>
          </a:p>
          <a:p>
            <a:pPr marL="0" indent="0">
              <a:buFont typeface="Wingdings 3" charset="2"/>
              <a:buNone/>
            </a:pPr>
            <a:endParaRPr lang="en-CA" sz="1600" dirty="0"/>
          </a:p>
        </p:txBody>
      </p:sp>
    </p:spTree>
    <p:extLst>
      <p:ext uri="{BB962C8B-B14F-4D97-AF65-F5344CB8AC3E}">
        <p14:creationId xmlns:p14="http://schemas.microsoft.com/office/powerpoint/2010/main" val="2406362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307681-1E8D-4FC1-A986-3637CC13FF00}"/>
              </a:ext>
            </a:extLst>
          </p:cNvPr>
          <p:cNvPicPr/>
          <p:nvPr/>
        </p:nvPicPr>
        <p:blipFill>
          <a:blip r:embed="rId3"/>
          <a:stretch>
            <a:fillRect/>
          </a:stretch>
        </p:blipFill>
        <p:spPr>
          <a:xfrm>
            <a:off x="824114" y="1875320"/>
            <a:ext cx="5271886" cy="3888269"/>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351E82AF-5B49-4CE8-8973-1CA98E6B8FFA}"/>
              </a:ext>
            </a:extLst>
          </p:cNvPr>
          <p:cNvSpPr txBox="1"/>
          <p:nvPr/>
        </p:nvSpPr>
        <p:spPr>
          <a:xfrm>
            <a:off x="1105548" y="5980327"/>
            <a:ext cx="2323409" cy="307777"/>
          </a:xfrm>
          <a:prstGeom prst="rect">
            <a:avLst/>
          </a:prstGeom>
          <a:noFill/>
        </p:spPr>
        <p:txBody>
          <a:bodyPr wrap="square" rtlCol="0">
            <a:spAutoFit/>
          </a:bodyPr>
          <a:lstStyle/>
          <a:p>
            <a:r>
              <a:rPr lang="en-CA" sz="1400" i="1" dirty="0">
                <a:latin typeface="Times New Roman" panose="02020603050405020304" pitchFamily="18" charset="0"/>
                <a:cs typeface="Times New Roman" panose="02020603050405020304" pitchFamily="18" charset="0"/>
              </a:rPr>
              <a:t>3. Gap Statistics (k=10)</a:t>
            </a:r>
          </a:p>
        </p:txBody>
      </p:sp>
      <p:pic>
        <p:nvPicPr>
          <p:cNvPr id="4" name="Picture 3">
            <a:extLst>
              <a:ext uri="{FF2B5EF4-FFF2-40B4-BE49-F238E27FC236}">
                <a16:creationId xmlns:a16="http://schemas.microsoft.com/office/drawing/2014/main" id="{8183D78A-8846-4037-9BCD-D6E559A94750}"/>
              </a:ext>
            </a:extLst>
          </p:cNvPr>
          <p:cNvPicPr/>
          <p:nvPr/>
        </p:nvPicPr>
        <p:blipFill>
          <a:blip r:embed="rId4"/>
          <a:stretch>
            <a:fillRect/>
          </a:stretch>
        </p:blipFill>
        <p:spPr>
          <a:xfrm>
            <a:off x="6604691" y="1922107"/>
            <a:ext cx="5189203" cy="3825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3B409FB-14DF-4538-B92A-277B31ECAABC}"/>
              </a:ext>
            </a:extLst>
          </p:cNvPr>
          <p:cNvSpPr txBox="1"/>
          <p:nvPr/>
        </p:nvSpPr>
        <p:spPr>
          <a:xfrm>
            <a:off x="6679033" y="5959659"/>
            <a:ext cx="2323409" cy="307777"/>
          </a:xfrm>
          <a:prstGeom prst="rect">
            <a:avLst/>
          </a:prstGeom>
          <a:noFill/>
        </p:spPr>
        <p:txBody>
          <a:bodyPr wrap="square" rtlCol="0">
            <a:spAutoFit/>
          </a:bodyPr>
          <a:lstStyle/>
          <a:p>
            <a:r>
              <a:rPr lang="en-CA" sz="1400" i="1" dirty="0">
                <a:latin typeface="Times New Roman" panose="02020603050405020304" pitchFamily="18" charset="0"/>
                <a:cs typeface="Times New Roman" panose="02020603050405020304" pitchFamily="18" charset="0"/>
              </a:rPr>
              <a:t>4. </a:t>
            </a:r>
            <a:r>
              <a:rPr lang="en-CA" sz="1400" i="1" dirty="0" err="1">
                <a:latin typeface="Times New Roman" panose="02020603050405020304" pitchFamily="18" charset="0"/>
                <a:cs typeface="Times New Roman" panose="02020603050405020304" pitchFamily="18" charset="0"/>
              </a:rPr>
              <a:t>NbClust</a:t>
            </a:r>
            <a:r>
              <a:rPr lang="en-CA" sz="1400" i="1" dirty="0">
                <a:latin typeface="Times New Roman" panose="02020603050405020304" pitchFamily="18" charset="0"/>
                <a:cs typeface="Times New Roman" panose="02020603050405020304" pitchFamily="18" charset="0"/>
              </a:rPr>
              <a:t>() (k=2)</a:t>
            </a:r>
          </a:p>
        </p:txBody>
      </p:sp>
      <p:sp>
        <p:nvSpPr>
          <p:cNvPr id="6" name="TextBox 5">
            <a:extLst>
              <a:ext uri="{FF2B5EF4-FFF2-40B4-BE49-F238E27FC236}">
                <a16:creationId xmlns:a16="http://schemas.microsoft.com/office/drawing/2014/main" id="{2A479417-37FE-4A81-A886-12EE10D86882}"/>
              </a:ext>
            </a:extLst>
          </p:cNvPr>
          <p:cNvSpPr txBox="1"/>
          <p:nvPr/>
        </p:nvSpPr>
        <p:spPr>
          <a:xfrm>
            <a:off x="1818967" y="633289"/>
            <a:ext cx="9349273" cy="1200329"/>
          </a:xfrm>
          <a:prstGeom prst="rect">
            <a:avLst/>
          </a:prstGeom>
          <a:noFill/>
        </p:spPr>
        <p:txBody>
          <a:bodyPr wrap="square" rtlCol="0">
            <a:spAutoFit/>
          </a:bodyPr>
          <a:lstStyle/>
          <a:p>
            <a:r>
              <a:rPr lang="en-CA" sz="3600" b="1" u="sng" dirty="0">
                <a:latin typeface="Times New Roman" panose="02020603050405020304" pitchFamily="18" charset="0"/>
                <a:cs typeface="Times New Roman" panose="02020603050405020304" pitchFamily="18" charset="0"/>
              </a:rPr>
              <a:t>Finding Out The Optimal No. Of Clusters</a:t>
            </a:r>
            <a:r>
              <a:rPr lang="en-CA" sz="3600" b="1" dirty="0">
                <a:latin typeface="Times New Roman" panose="02020603050405020304" pitchFamily="18" charset="0"/>
                <a:cs typeface="Times New Roman" panose="02020603050405020304" pitchFamily="18" charset="0"/>
              </a:rPr>
              <a:t>                                                    																	   </a:t>
            </a:r>
            <a:r>
              <a:rPr lang="en-CA" sz="2800" b="1" dirty="0">
                <a:latin typeface="Times New Roman" panose="02020603050405020304" pitchFamily="18" charset="0"/>
                <a:cs typeface="Times New Roman" panose="02020603050405020304" pitchFamily="18" charset="0"/>
              </a:rPr>
              <a:t>contd..</a:t>
            </a:r>
            <a:endParaRPr lang="en-CA" sz="3600" b="1" dirty="0"/>
          </a:p>
        </p:txBody>
      </p:sp>
      <p:sp>
        <p:nvSpPr>
          <p:cNvPr id="7" name="TextBox 6">
            <a:extLst>
              <a:ext uri="{FF2B5EF4-FFF2-40B4-BE49-F238E27FC236}">
                <a16:creationId xmlns:a16="http://schemas.microsoft.com/office/drawing/2014/main" id="{AF1BA275-194A-4CB0-B12A-CCAF1EABD91F}"/>
              </a:ext>
            </a:extLst>
          </p:cNvPr>
          <p:cNvSpPr txBox="1"/>
          <p:nvPr/>
        </p:nvSpPr>
        <p:spPr>
          <a:xfrm>
            <a:off x="1425899" y="6350953"/>
            <a:ext cx="9528240" cy="523220"/>
          </a:xfrm>
          <a:prstGeom prst="rect">
            <a:avLst/>
          </a:prstGeom>
          <a:noFill/>
        </p:spPr>
        <p:txBody>
          <a:bodyPr wrap="square" rtlCol="0">
            <a:spAutoFit/>
          </a:bodyPr>
          <a:lstStyle/>
          <a:p>
            <a:r>
              <a:rPr lang="en-CA" sz="1400" b="1" i="1" dirty="0">
                <a:latin typeface="Times New Roman" panose="02020603050405020304" pitchFamily="18" charset="0"/>
                <a:cs typeface="Times New Roman" panose="02020603050405020304" pitchFamily="18" charset="0"/>
              </a:rPr>
              <a:t>Conclusion: </a:t>
            </a:r>
            <a:r>
              <a:rPr lang="en-CA" sz="1400" i="1" dirty="0">
                <a:latin typeface="Times New Roman" panose="02020603050405020304" pitchFamily="18" charset="0"/>
                <a:cs typeface="Times New Roman" panose="02020603050405020304" pitchFamily="18" charset="0"/>
              </a:rPr>
              <a:t>We will go with the result of </a:t>
            </a:r>
            <a:r>
              <a:rPr lang="en-CA" sz="1400" i="1" dirty="0" err="1">
                <a:latin typeface="Times New Roman" panose="02020603050405020304" pitchFamily="18" charset="0"/>
                <a:cs typeface="Times New Roman" panose="02020603050405020304" pitchFamily="18" charset="0"/>
              </a:rPr>
              <a:t>NbClust</a:t>
            </a:r>
            <a:r>
              <a:rPr lang="en-CA" sz="1400" i="1" dirty="0">
                <a:latin typeface="Times New Roman" panose="02020603050405020304" pitchFamily="18" charset="0"/>
                <a:cs typeface="Times New Roman" panose="02020603050405020304" pitchFamily="18" charset="0"/>
              </a:rPr>
              <a:t>() which tells that the optimal number of clusters is 2 for our dataset “Top 50 Songs”.</a:t>
            </a:r>
            <a:endParaRPr lang="en-CA" sz="14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9604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EA0472-55F4-45A1-AC21-D4984671D064}"/>
              </a:ext>
            </a:extLst>
          </p:cNvPr>
          <p:cNvSpPr txBox="1"/>
          <p:nvPr/>
        </p:nvSpPr>
        <p:spPr>
          <a:xfrm>
            <a:off x="1744824" y="681134"/>
            <a:ext cx="9349273" cy="646331"/>
          </a:xfrm>
          <a:prstGeom prst="rect">
            <a:avLst/>
          </a:prstGeom>
          <a:noFill/>
        </p:spPr>
        <p:txBody>
          <a:bodyPr wrap="square" rtlCol="0">
            <a:spAutoFit/>
          </a:bodyPr>
          <a:lstStyle/>
          <a:p>
            <a:r>
              <a:rPr lang="en-CA" sz="3600" b="1" u="sng" dirty="0">
                <a:latin typeface="Times New Roman" panose="02020603050405020304" pitchFamily="18" charset="0"/>
                <a:cs typeface="Times New Roman" panose="02020603050405020304" pitchFamily="18" charset="0"/>
              </a:rPr>
              <a:t>Best Clustering Algorithm</a:t>
            </a:r>
            <a:r>
              <a:rPr lang="en-CA" sz="3600" b="1" dirty="0">
                <a:latin typeface="Times New Roman" panose="02020603050405020304" pitchFamily="18" charset="0"/>
                <a:cs typeface="Times New Roman" panose="02020603050405020304" pitchFamily="18" charset="0"/>
              </a:rPr>
              <a:t>                                                    </a:t>
            </a:r>
            <a:endParaRPr lang="en-CA" sz="3600" b="1" dirty="0"/>
          </a:p>
        </p:txBody>
      </p:sp>
      <p:sp>
        <p:nvSpPr>
          <p:cNvPr id="9" name="Content Placeholder 8">
            <a:extLst>
              <a:ext uri="{FF2B5EF4-FFF2-40B4-BE49-F238E27FC236}">
                <a16:creationId xmlns:a16="http://schemas.microsoft.com/office/drawing/2014/main" id="{B6E6C13F-DD27-409F-AE7A-0C2587697D3D}"/>
              </a:ext>
            </a:extLst>
          </p:cNvPr>
          <p:cNvSpPr>
            <a:spLocks noGrp="1"/>
          </p:cNvSpPr>
          <p:nvPr>
            <p:ph sz="half" idx="1"/>
          </p:nvPr>
        </p:nvSpPr>
        <p:spPr>
          <a:xfrm>
            <a:off x="696285" y="1868130"/>
            <a:ext cx="4819611" cy="924233"/>
          </a:xfrm>
        </p:spPr>
        <p:txBody>
          <a:bodyPr>
            <a:normAutofit/>
          </a:bodyPr>
          <a:lstStyle/>
          <a:p>
            <a:r>
              <a:rPr lang="en-CA" dirty="0">
                <a:latin typeface="Times New Roman" panose="02020603050405020304" pitchFamily="18" charset="0"/>
                <a:cs typeface="Times New Roman" panose="02020603050405020304" pitchFamily="18" charset="0"/>
              </a:rPr>
              <a:t>Used </a:t>
            </a:r>
            <a:r>
              <a:rPr lang="en-CA" dirty="0" err="1">
                <a:latin typeface="Times New Roman" panose="02020603050405020304" pitchFamily="18" charset="0"/>
                <a:cs typeface="Times New Roman" panose="02020603050405020304" pitchFamily="18" charset="0"/>
              </a:rPr>
              <a:t>clvalid</a:t>
            </a:r>
            <a:r>
              <a:rPr lang="en-CA" dirty="0">
                <a:latin typeface="Times New Roman" panose="02020603050405020304" pitchFamily="18" charset="0"/>
                <a:cs typeface="Times New Roman" panose="02020603050405020304" pitchFamily="18" charset="0"/>
              </a:rPr>
              <a:t>() with internal validation measures i.e. connectivity, </a:t>
            </a:r>
            <a:r>
              <a:rPr lang="en-CA" dirty="0" err="1">
                <a:latin typeface="Times New Roman" panose="02020603050405020304" pitchFamily="18" charset="0"/>
                <a:cs typeface="Times New Roman" panose="02020603050405020304" pitchFamily="18" charset="0"/>
              </a:rPr>
              <a:t>dunn</a:t>
            </a:r>
            <a:r>
              <a:rPr lang="en-CA" dirty="0">
                <a:latin typeface="Times New Roman" panose="02020603050405020304" pitchFamily="18" charset="0"/>
                <a:cs typeface="Times New Roman" panose="02020603050405020304" pitchFamily="18" charset="0"/>
              </a:rPr>
              <a:t> and silhouette</a:t>
            </a:r>
          </a:p>
        </p:txBody>
      </p:sp>
      <p:sp>
        <p:nvSpPr>
          <p:cNvPr id="10" name="Content Placeholder 9">
            <a:extLst>
              <a:ext uri="{FF2B5EF4-FFF2-40B4-BE49-F238E27FC236}">
                <a16:creationId xmlns:a16="http://schemas.microsoft.com/office/drawing/2014/main" id="{2DC3A2E3-E900-4776-AAF4-D481CC828C87}"/>
              </a:ext>
            </a:extLst>
          </p:cNvPr>
          <p:cNvSpPr>
            <a:spLocks noGrp="1"/>
          </p:cNvSpPr>
          <p:nvPr>
            <p:ph sz="half" idx="2"/>
          </p:nvPr>
        </p:nvSpPr>
        <p:spPr>
          <a:xfrm>
            <a:off x="6174658" y="1848464"/>
            <a:ext cx="5712542" cy="924233"/>
          </a:xfrm>
        </p:spPr>
        <p:txBody>
          <a:bodyPr/>
          <a:lstStyle/>
          <a:p>
            <a:r>
              <a:rPr lang="en-CA" dirty="0">
                <a:latin typeface="Times New Roman" panose="02020603050405020304" pitchFamily="18" charset="0"/>
                <a:cs typeface="Times New Roman" panose="02020603050405020304" pitchFamily="18" charset="0"/>
              </a:rPr>
              <a:t>Used </a:t>
            </a:r>
            <a:r>
              <a:rPr lang="en-CA" dirty="0" err="1">
                <a:latin typeface="Times New Roman" panose="02020603050405020304" pitchFamily="18" charset="0"/>
                <a:cs typeface="Times New Roman" panose="02020603050405020304" pitchFamily="18" charset="0"/>
              </a:rPr>
              <a:t>clvalid</a:t>
            </a:r>
            <a:r>
              <a:rPr lang="en-CA" dirty="0">
                <a:latin typeface="Times New Roman" panose="02020603050405020304" pitchFamily="18" charset="0"/>
                <a:cs typeface="Times New Roman" panose="02020603050405020304" pitchFamily="18" charset="0"/>
              </a:rPr>
              <a:t>() with stability validation measures i.e. APN, ADM, AD and FOM.</a:t>
            </a:r>
          </a:p>
        </p:txBody>
      </p:sp>
      <p:pic>
        <p:nvPicPr>
          <p:cNvPr id="12" name="Picture 11">
            <a:extLst>
              <a:ext uri="{FF2B5EF4-FFF2-40B4-BE49-F238E27FC236}">
                <a16:creationId xmlns:a16="http://schemas.microsoft.com/office/drawing/2014/main" id="{57EB7D02-DA02-4FE7-832C-C0A287FA597A}"/>
              </a:ext>
            </a:extLst>
          </p:cNvPr>
          <p:cNvPicPr>
            <a:picLocks noChangeAspect="1"/>
          </p:cNvPicPr>
          <p:nvPr/>
        </p:nvPicPr>
        <p:blipFill>
          <a:blip r:embed="rId3"/>
          <a:stretch>
            <a:fillRect/>
          </a:stretch>
        </p:blipFill>
        <p:spPr>
          <a:xfrm>
            <a:off x="6017343" y="2733405"/>
            <a:ext cx="6007510" cy="2524125"/>
          </a:xfrm>
          <a:prstGeom prst="rect">
            <a:avLst/>
          </a:prstGeom>
          <a:ln w="9525">
            <a:solidFill>
              <a:schemeClr val="tx1"/>
            </a:solidFill>
          </a:ln>
        </p:spPr>
      </p:pic>
      <p:pic>
        <p:nvPicPr>
          <p:cNvPr id="13" name="Picture 12">
            <a:extLst>
              <a:ext uri="{FF2B5EF4-FFF2-40B4-BE49-F238E27FC236}">
                <a16:creationId xmlns:a16="http://schemas.microsoft.com/office/drawing/2014/main" id="{8BB68C6A-6740-4ECF-9669-FA561F5AD9F6}"/>
              </a:ext>
            </a:extLst>
          </p:cNvPr>
          <p:cNvPicPr>
            <a:picLocks noChangeAspect="1"/>
          </p:cNvPicPr>
          <p:nvPr/>
        </p:nvPicPr>
        <p:blipFill>
          <a:blip r:embed="rId4"/>
          <a:stretch>
            <a:fillRect/>
          </a:stretch>
        </p:blipFill>
        <p:spPr>
          <a:xfrm>
            <a:off x="846802" y="2733405"/>
            <a:ext cx="4343400" cy="1571625"/>
          </a:xfrm>
          <a:prstGeom prst="rect">
            <a:avLst/>
          </a:prstGeom>
          <a:ln w="9525">
            <a:solidFill>
              <a:schemeClr val="tx1"/>
            </a:solidFill>
          </a:ln>
        </p:spPr>
      </p:pic>
      <p:sp>
        <p:nvSpPr>
          <p:cNvPr id="14" name="TextBox 13">
            <a:extLst>
              <a:ext uri="{FF2B5EF4-FFF2-40B4-BE49-F238E27FC236}">
                <a16:creationId xmlns:a16="http://schemas.microsoft.com/office/drawing/2014/main" id="{5A0BE073-F2BA-4C4A-98E7-402240EEA452}"/>
              </a:ext>
            </a:extLst>
          </p:cNvPr>
          <p:cNvSpPr txBox="1"/>
          <p:nvPr/>
        </p:nvSpPr>
        <p:spPr>
          <a:xfrm>
            <a:off x="782681" y="4375461"/>
            <a:ext cx="3779988" cy="307777"/>
          </a:xfrm>
          <a:prstGeom prst="rect">
            <a:avLst/>
          </a:prstGeom>
          <a:noFill/>
        </p:spPr>
        <p:txBody>
          <a:bodyPr wrap="square" rtlCol="0">
            <a:spAutoFit/>
          </a:bodyPr>
          <a:lstStyle/>
          <a:p>
            <a:r>
              <a:rPr lang="en-CA" sz="1400" b="1" i="1" dirty="0">
                <a:latin typeface="Times New Roman" panose="02020603050405020304" pitchFamily="18" charset="0"/>
                <a:cs typeface="Times New Roman" panose="02020603050405020304" pitchFamily="18" charset="0"/>
              </a:rPr>
              <a:t>Output: </a:t>
            </a:r>
            <a:r>
              <a:rPr lang="en-CA" sz="1400" i="1" dirty="0">
                <a:latin typeface="Times New Roman" panose="02020603050405020304" pitchFamily="18" charset="0"/>
                <a:cs typeface="Times New Roman" panose="02020603050405020304" pitchFamily="18" charset="0"/>
              </a:rPr>
              <a:t>Hierarchical method with k=2 is best </a:t>
            </a:r>
          </a:p>
        </p:txBody>
      </p:sp>
      <p:sp>
        <p:nvSpPr>
          <p:cNvPr id="15" name="TextBox 14">
            <a:extLst>
              <a:ext uri="{FF2B5EF4-FFF2-40B4-BE49-F238E27FC236}">
                <a16:creationId xmlns:a16="http://schemas.microsoft.com/office/drawing/2014/main" id="{D6573696-0FDE-4156-BAA1-44265BFB3394}"/>
              </a:ext>
            </a:extLst>
          </p:cNvPr>
          <p:cNvSpPr txBox="1"/>
          <p:nvPr/>
        </p:nvSpPr>
        <p:spPr>
          <a:xfrm>
            <a:off x="5898965" y="5414269"/>
            <a:ext cx="6125887" cy="523220"/>
          </a:xfrm>
          <a:prstGeom prst="rect">
            <a:avLst/>
          </a:prstGeom>
          <a:noFill/>
        </p:spPr>
        <p:txBody>
          <a:bodyPr wrap="square" rtlCol="0">
            <a:spAutoFit/>
          </a:bodyPr>
          <a:lstStyle/>
          <a:p>
            <a:r>
              <a:rPr lang="en-CA" sz="1400" b="1" i="1" dirty="0">
                <a:latin typeface="Times New Roman" panose="02020603050405020304" pitchFamily="18" charset="0"/>
                <a:cs typeface="Times New Roman" panose="02020603050405020304" pitchFamily="18" charset="0"/>
              </a:rPr>
              <a:t>Output: </a:t>
            </a:r>
            <a:r>
              <a:rPr lang="en-CA" sz="1400" i="1" dirty="0">
                <a:latin typeface="Times New Roman" panose="02020603050405020304" pitchFamily="18" charset="0"/>
                <a:cs typeface="Times New Roman" panose="02020603050405020304" pitchFamily="18" charset="0"/>
              </a:rPr>
              <a:t>Hierarchical method with k=2 is best for APN and ADM whereas Pam with k=6 is better for AD and FOM.</a:t>
            </a:r>
          </a:p>
        </p:txBody>
      </p:sp>
    </p:spTree>
    <p:extLst>
      <p:ext uri="{BB962C8B-B14F-4D97-AF65-F5344CB8AC3E}">
        <p14:creationId xmlns:p14="http://schemas.microsoft.com/office/powerpoint/2010/main" val="2622644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12B7-253A-44F8-ABCB-FBF853F6AEFE}"/>
              </a:ext>
            </a:extLst>
          </p:cNvPr>
          <p:cNvSpPr>
            <a:spLocks noGrp="1"/>
          </p:cNvSpPr>
          <p:nvPr>
            <p:ph type="title"/>
          </p:nvPr>
        </p:nvSpPr>
        <p:spPr>
          <a:xfrm>
            <a:off x="1640156" y="619686"/>
            <a:ext cx="8911687" cy="654184"/>
          </a:xfrm>
        </p:spPr>
        <p:txBody>
          <a:bodyPr>
            <a:normAutofit fontScale="90000"/>
          </a:bodyPr>
          <a:lstStyle/>
          <a:p>
            <a:r>
              <a:rPr lang="en-CA" b="1" u="sng" dirty="0">
                <a:latin typeface="Times New Roman" panose="02020603050405020304" pitchFamily="18" charset="0"/>
                <a:cs typeface="Times New Roman" panose="02020603050405020304" pitchFamily="18" charset="0"/>
              </a:rPr>
              <a:t>Hierarchical Clustering</a:t>
            </a:r>
            <a:r>
              <a:rPr lang="en-CA" b="1" dirty="0">
                <a:latin typeface="Times New Roman" panose="02020603050405020304" pitchFamily="18" charset="0"/>
                <a:cs typeface="Times New Roman" panose="02020603050405020304" pitchFamily="18" charset="0"/>
              </a:rPr>
              <a:t>                                                  </a:t>
            </a:r>
            <a:br>
              <a:rPr lang="en-CA" b="1" dirty="0"/>
            </a:br>
            <a:endParaRPr lang="en-CA" b="1" dirty="0"/>
          </a:p>
        </p:txBody>
      </p:sp>
      <p:sp>
        <p:nvSpPr>
          <p:cNvPr id="3" name="Content Placeholder 2">
            <a:extLst>
              <a:ext uri="{FF2B5EF4-FFF2-40B4-BE49-F238E27FC236}">
                <a16:creationId xmlns:a16="http://schemas.microsoft.com/office/drawing/2014/main" id="{F3E909C4-1954-4CAB-B9DC-92307E2C581F}"/>
              </a:ext>
            </a:extLst>
          </p:cNvPr>
          <p:cNvSpPr>
            <a:spLocks noGrp="1"/>
          </p:cNvSpPr>
          <p:nvPr>
            <p:ph idx="1"/>
          </p:nvPr>
        </p:nvSpPr>
        <p:spPr>
          <a:xfrm>
            <a:off x="1525523" y="1806508"/>
            <a:ext cx="8915400" cy="3777622"/>
          </a:xfrm>
        </p:spPr>
        <p:txBody>
          <a:bodyPr>
            <a:normAutofit/>
          </a:bodyPr>
          <a:lstStyle/>
          <a:p>
            <a:r>
              <a:rPr lang="en-CA" sz="2000" dirty="0">
                <a:latin typeface="Times New Roman" panose="02020603050405020304" pitchFamily="18" charset="0"/>
                <a:cs typeface="Times New Roman" panose="02020603050405020304" pitchFamily="18" charset="0"/>
              </a:rPr>
              <a:t>Agglomerative Clustering: Includes linkage methods</a:t>
            </a:r>
          </a:p>
          <a:p>
            <a:pPr marL="0" indent="0">
              <a:buNone/>
            </a:pPr>
            <a:r>
              <a:rPr lang="en-CA" sz="2000" dirty="0">
                <a:latin typeface="Times New Roman" panose="02020603050405020304" pitchFamily="18" charset="0"/>
                <a:cs typeface="Times New Roman" panose="02020603050405020304" pitchFamily="18" charset="0"/>
              </a:rPr>
              <a:t>      Single Linkage</a:t>
            </a:r>
          </a:p>
          <a:p>
            <a:pPr marL="0" indent="0">
              <a:buNone/>
            </a:pPr>
            <a:r>
              <a:rPr lang="en-CA" sz="2000" dirty="0">
                <a:latin typeface="Times New Roman" panose="02020603050405020304" pitchFamily="18" charset="0"/>
                <a:cs typeface="Times New Roman" panose="02020603050405020304" pitchFamily="18" charset="0"/>
              </a:rPr>
              <a:t>      Complete Linkage</a:t>
            </a:r>
          </a:p>
          <a:p>
            <a:pPr marL="0" indent="0">
              <a:buNone/>
            </a:pPr>
            <a:r>
              <a:rPr lang="en-CA" sz="2000" dirty="0">
                <a:latin typeface="Times New Roman" panose="02020603050405020304" pitchFamily="18" charset="0"/>
                <a:cs typeface="Times New Roman" panose="02020603050405020304" pitchFamily="18" charset="0"/>
              </a:rPr>
              <a:t>      Average Linkage</a:t>
            </a:r>
          </a:p>
          <a:p>
            <a:pPr marL="0" indent="0">
              <a:buNone/>
            </a:pPr>
            <a:r>
              <a:rPr lang="en-CA" sz="2000" dirty="0">
                <a:latin typeface="Times New Roman" panose="02020603050405020304" pitchFamily="18" charset="0"/>
                <a:cs typeface="Times New Roman" panose="02020603050405020304" pitchFamily="18" charset="0"/>
              </a:rPr>
              <a:t>      Ward Linkage</a:t>
            </a:r>
          </a:p>
          <a:p>
            <a:pPr marL="0" indent="0">
              <a:buNone/>
            </a:pPr>
            <a:endParaRPr lang="en-CA" sz="900" dirty="0">
              <a:latin typeface="Times New Roman" panose="02020603050405020304" pitchFamily="18" charset="0"/>
              <a:cs typeface="Times New Roman" panose="02020603050405020304" pitchFamily="18" charset="0"/>
            </a:endParaRPr>
          </a:p>
          <a:p>
            <a:r>
              <a:rPr lang="en-CA" sz="2000" dirty="0">
                <a:latin typeface="Times New Roman" panose="02020603050405020304" pitchFamily="18" charset="0"/>
                <a:cs typeface="Times New Roman" panose="02020603050405020304" pitchFamily="18" charset="0"/>
              </a:rPr>
              <a:t>Divisive Clustering.</a:t>
            </a:r>
          </a:p>
        </p:txBody>
      </p:sp>
    </p:spTree>
    <p:extLst>
      <p:ext uri="{BB962C8B-B14F-4D97-AF65-F5344CB8AC3E}">
        <p14:creationId xmlns:p14="http://schemas.microsoft.com/office/powerpoint/2010/main" val="2605436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12B7-253A-44F8-ABCB-FBF853F6AEFE}"/>
              </a:ext>
            </a:extLst>
          </p:cNvPr>
          <p:cNvSpPr>
            <a:spLocks noGrp="1"/>
          </p:cNvSpPr>
          <p:nvPr>
            <p:ph type="title"/>
          </p:nvPr>
        </p:nvSpPr>
        <p:spPr>
          <a:xfrm>
            <a:off x="1640156" y="619686"/>
            <a:ext cx="8911687" cy="654184"/>
          </a:xfrm>
        </p:spPr>
        <p:txBody>
          <a:bodyPr>
            <a:normAutofit fontScale="90000"/>
          </a:bodyPr>
          <a:lstStyle/>
          <a:p>
            <a:r>
              <a:rPr lang="en-CA" b="1" u="sng" dirty="0">
                <a:latin typeface="Times New Roman" panose="02020603050405020304" pitchFamily="18" charset="0"/>
                <a:cs typeface="Times New Roman" panose="02020603050405020304" pitchFamily="18" charset="0"/>
              </a:rPr>
              <a:t>Hierarchical Clustering</a:t>
            </a:r>
            <a:r>
              <a:rPr lang="en-CA" b="1" dirty="0">
                <a:latin typeface="Times New Roman" panose="02020603050405020304" pitchFamily="18" charset="0"/>
                <a:cs typeface="Times New Roman" panose="02020603050405020304" pitchFamily="18" charset="0"/>
              </a:rPr>
              <a:t>                                                  </a:t>
            </a:r>
            <a:br>
              <a:rPr lang="en-CA" b="1" dirty="0"/>
            </a:br>
            <a:endParaRPr lang="en-CA" b="1" dirty="0"/>
          </a:p>
        </p:txBody>
      </p:sp>
      <p:sp>
        <p:nvSpPr>
          <p:cNvPr id="9" name="TextBox 8">
            <a:extLst>
              <a:ext uri="{FF2B5EF4-FFF2-40B4-BE49-F238E27FC236}">
                <a16:creationId xmlns:a16="http://schemas.microsoft.com/office/drawing/2014/main" id="{3230D0F7-A264-4E0E-87AD-6759EC43C786}"/>
              </a:ext>
            </a:extLst>
          </p:cNvPr>
          <p:cNvSpPr txBox="1"/>
          <p:nvPr/>
        </p:nvSpPr>
        <p:spPr>
          <a:xfrm>
            <a:off x="1766596" y="6330200"/>
            <a:ext cx="5705920" cy="307777"/>
          </a:xfrm>
          <a:prstGeom prst="rect">
            <a:avLst/>
          </a:prstGeom>
          <a:noFill/>
        </p:spPr>
        <p:txBody>
          <a:bodyPr wrap="square" rtlCol="0">
            <a:spAutoFit/>
          </a:bodyPr>
          <a:lstStyle/>
          <a:p>
            <a:r>
              <a:rPr lang="en-CA" sz="1400" i="1" dirty="0">
                <a:latin typeface="Times New Roman" panose="02020603050405020304" pitchFamily="18" charset="0"/>
                <a:cs typeface="Times New Roman" panose="02020603050405020304" pitchFamily="18" charset="0"/>
              </a:rPr>
              <a:t>Dendrogram of hierarchical clustering for dataset “Top 50 Songs”</a:t>
            </a:r>
          </a:p>
        </p:txBody>
      </p:sp>
      <p:pic>
        <p:nvPicPr>
          <p:cNvPr id="5" name="Picture 4">
            <a:extLst>
              <a:ext uri="{FF2B5EF4-FFF2-40B4-BE49-F238E27FC236}">
                <a16:creationId xmlns:a16="http://schemas.microsoft.com/office/drawing/2014/main" id="{2845E9E2-8660-477B-BBC3-23B9940D96A8}"/>
              </a:ext>
            </a:extLst>
          </p:cNvPr>
          <p:cNvPicPr/>
          <p:nvPr/>
        </p:nvPicPr>
        <p:blipFill>
          <a:blip r:embed="rId2"/>
          <a:stretch>
            <a:fillRect/>
          </a:stretch>
        </p:blipFill>
        <p:spPr>
          <a:xfrm>
            <a:off x="1766596" y="1456345"/>
            <a:ext cx="7505224" cy="4691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98514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3D93A-11B6-4862-AF9D-8B84846D0944}"/>
              </a:ext>
            </a:extLst>
          </p:cNvPr>
          <p:cNvSpPr>
            <a:spLocks noGrp="1"/>
          </p:cNvSpPr>
          <p:nvPr>
            <p:ph type="title"/>
          </p:nvPr>
        </p:nvSpPr>
        <p:spPr>
          <a:xfrm>
            <a:off x="1715848" y="642771"/>
            <a:ext cx="8911687" cy="1280890"/>
          </a:xfrm>
        </p:spPr>
        <p:txBody>
          <a:bodyPr/>
          <a:lstStyle/>
          <a:p>
            <a:r>
              <a:rPr lang="en-CA" b="1" u="sng" dirty="0">
                <a:latin typeface="Times New Roman" panose="02020603050405020304" pitchFamily="18" charset="0"/>
                <a:cs typeface="Times New Roman" panose="02020603050405020304" pitchFamily="18" charset="0"/>
              </a:rPr>
              <a:t>Objective Of The Project:</a:t>
            </a:r>
            <a:endParaRPr lang="en-CA" b="1" u="sng" cap="non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4E915DB-8825-416E-AC8B-8A34643B4E19}"/>
              </a:ext>
            </a:extLst>
          </p:cNvPr>
          <p:cNvSpPr>
            <a:spLocks noGrp="1"/>
          </p:cNvSpPr>
          <p:nvPr>
            <p:ph idx="1"/>
          </p:nvPr>
        </p:nvSpPr>
        <p:spPr>
          <a:xfrm>
            <a:off x="1712135" y="1657739"/>
            <a:ext cx="8915400" cy="3777622"/>
          </a:xfrm>
        </p:spPr>
        <p:txBody>
          <a:bodyPr/>
          <a:lstStyle/>
          <a:p>
            <a:pPr lvl="0"/>
            <a:r>
              <a:rPr lang="en-CA" dirty="0">
                <a:latin typeface="Times New Roman" panose="02020603050405020304" pitchFamily="18" charset="0"/>
                <a:cs typeface="Times New Roman" panose="02020603050405020304" pitchFamily="18" charset="0"/>
              </a:rPr>
              <a:t>On ‘Social Media Ads’ dataset, we performed Binary Similarity Coefficient such as Simple Matching, Jaccard and Dice to study the relationship between the user, who has purchased a product by clicking on the advertisements, based on gender, age and estimated salary</a:t>
            </a:r>
          </a:p>
          <a:p>
            <a:pPr lvl="0"/>
            <a:r>
              <a:rPr lang="en-CA" dirty="0">
                <a:latin typeface="Times New Roman" panose="02020603050405020304" pitchFamily="18" charset="0"/>
                <a:cs typeface="Times New Roman" panose="02020603050405020304" pitchFamily="18" charset="0"/>
              </a:rPr>
              <a:t>On ‘Top 50 singers on </a:t>
            </a:r>
            <a:r>
              <a:rPr lang="en-CA" dirty="0" err="1">
                <a:latin typeface="Times New Roman" panose="02020603050405020304" pitchFamily="18" charset="0"/>
                <a:cs typeface="Times New Roman" panose="02020603050405020304" pitchFamily="18" charset="0"/>
              </a:rPr>
              <a:t>spotify</a:t>
            </a:r>
            <a:r>
              <a:rPr lang="en-CA" dirty="0">
                <a:latin typeface="Times New Roman" panose="02020603050405020304" pitchFamily="18" charset="0"/>
                <a:cs typeface="Times New Roman" panose="02020603050405020304" pitchFamily="18" charset="0"/>
              </a:rPr>
              <a:t>’ dataset we performed cluster analysis based on Track Name, Artist Name, Genre, Beats Per Minute, Energy, Danceability, Loudness dB, Liveness, Valence, Length, </a:t>
            </a:r>
            <a:r>
              <a:rPr lang="en-CA" dirty="0" err="1">
                <a:latin typeface="Times New Roman" panose="02020603050405020304" pitchFamily="18" charset="0"/>
                <a:cs typeface="Times New Roman" panose="02020603050405020304" pitchFamily="18" charset="0"/>
              </a:rPr>
              <a:t>Acousticness</a:t>
            </a:r>
            <a:r>
              <a:rPr lang="en-CA" dirty="0">
                <a:latin typeface="Times New Roman" panose="02020603050405020304" pitchFamily="18" charset="0"/>
                <a:cs typeface="Times New Roman" panose="02020603050405020304" pitchFamily="18" charset="0"/>
              </a:rPr>
              <a:t>, </a:t>
            </a:r>
            <a:r>
              <a:rPr lang="en-CA" dirty="0" err="1">
                <a:latin typeface="Times New Roman" panose="02020603050405020304" pitchFamily="18" charset="0"/>
                <a:cs typeface="Times New Roman" panose="02020603050405020304" pitchFamily="18" charset="0"/>
              </a:rPr>
              <a:t>Speechiness</a:t>
            </a:r>
            <a:r>
              <a:rPr lang="en-CA" dirty="0">
                <a:latin typeface="Times New Roman" panose="02020603050405020304" pitchFamily="18" charset="0"/>
                <a:cs typeface="Times New Roman" panose="02020603050405020304" pitchFamily="18" charset="0"/>
              </a:rPr>
              <a:t>, Popularity </a:t>
            </a:r>
          </a:p>
          <a:p>
            <a:pPr lvl="0"/>
            <a:r>
              <a:rPr lang="en-CA" dirty="0">
                <a:latin typeface="Times New Roman" panose="02020603050405020304" pitchFamily="18" charset="0"/>
                <a:cs typeface="Times New Roman" panose="02020603050405020304" pitchFamily="18" charset="0"/>
              </a:rPr>
              <a:t>Language used R and SAS.</a:t>
            </a:r>
          </a:p>
          <a:p>
            <a:pPr marL="0" indent="0">
              <a:buNone/>
            </a:pP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0025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12B7-253A-44F8-ABCB-FBF853F6AEFE}"/>
              </a:ext>
            </a:extLst>
          </p:cNvPr>
          <p:cNvSpPr>
            <a:spLocks noGrp="1"/>
          </p:cNvSpPr>
          <p:nvPr>
            <p:ph type="title"/>
          </p:nvPr>
        </p:nvSpPr>
        <p:spPr>
          <a:xfrm>
            <a:off x="1640156" y="619686"/>
            <a:ext cx="8911687" cy="654184"/>
          </a:xfrm>
        </p:spPr>
        <p:txBody>
          <a:bodyPr>
            <a:normAutofit fontScale="90000"/>
          </a:bodyPr>
          <a:lstStyle/>
          <a:p>
            <a:r>
              <a:rPr lang="en-CA" b="1" u="sng" dirty="0">
                <a:latin typeface="Times New Roman" panose="02020603050405020304" pitchFamily="18" charset="0"/>
                <a:cs typeface="Times New Roman" panose="02020603050405020304" pitchFamily="18" charset="0"/>
              </a:rPr>
              <a:t>Agglomerative Clustering: Single Linkage</a:t>
            </a:r>
            <a:r>
              <a:rPr lang="en-CA" b="1" dirty="0">
                <a:latin typeface="Times New Roman" panose="02020603050405020304" pitchFamily="18" charset="0"/>
                <a:cs typeface="Times New Roman" panose="02020603050405020304" pitchFamily="18" charset="0"/>
              </a:rPr>
              <a:t>                                                  </a:t>
            </a:r>
            <a:br>
              <a:rPr lang="en-CA" b="1" dirty="0"/>
            </a:br>
            <a:endParaRPr lang="en-CA" b="1" dirty="0"/>
          </a:p>
        </p:txBody>
      </p:sp>
      <p:pic>
        <p:nvPicPr>
          <p:cNvPr id="6" name="Picture 5">
            <a:extLst>
              <a:ext uri="{FF2B5EF4-FFF2-40B4-BE49-F238E27FC236}">
                <a16:creationId xmlns:a16="http://schemas.microsoft.com/office/drawing/2014/main" id="{CDBE2E9A-439B-4459-8AC0-570B3A372BB6}"/>
              </a:ext>
            </a:extLst>
          </p:cNvPr>
          <p:cNvPicPr/>
          <p:nvPr/>
        </p:nvPicPr>
        <p:blipFill>
          <a:blip r:embed="rId2"/>
          <a:stretch>
            <a:fillRect/>
          </a:stretch>
        </p:blipFill>
        <p:spPr>
          <a:xfrm>
            <a:off x="958646" y="1543667"/>
            <a:ext cx="5272549" cy="43342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9609F12D-9C9E-477A-8810-F440BD0681D4}"/>
              </a:ext>
            </a:extLst>
          </p:cNvPr>
          <p:cNvPicPr/>
          <p:nvPr/>
        </p:nvPicPr>
        <p:blipFill>
          <a:blip r:embed="rId3"/>
          <a:stretch>
            <a:fillRect/>
          </a:stretch>
        </p:blipFill>
        <p:spPr>
          <a:xfrm>
            <a:off x="6735096" y="1543666"/>
            <a:ext cx="5272549" cy="43342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3230D0F7-A264-4E0E-87AD-6759EC43C786}"/>
              </a:ext>
            </a:extLst>
          </p:cNvPr>
          <p:cNvSpPr txBox="1"/>
          <p:nvPr/>
        </p:nvSpPr>
        <p:spPr>
          <a:xfrm>
            <a:off x="1109252" y="5993839"/>
            <a:ext cx="3779988" cy="307777"/>
          </a:xfrm>
          <a:prstGeom prst="rect">
            <a:avLst/>
          </a:prstGeom>
          <a:noFill/>
        </p:spPr>
        <p:txBody>
          <a:bodyPr wrap="square" rtlCol="0">
            <a:spAutoFit/>
          </a:bodyPr>
          <a:lstStyle/>
          <a:p>
            <a:r>
              <a:rPr lang="en-CA" sz="1400" i="1" dirty="0">
                <a:latin typeface="Times New Roman" panose="02020603050405020304" pitchFamily="18" charset="0"/>
                <a:cs typeface="Times New Roman" panose="02020603050405020304" pitchFamily="18" charset="0"/>
              </a:rPr>
              <a:t>Dendrogram of single linkage with k=2</a:t>
            </a:r>
          </a:p>
        </p:txBody>
      </p:sp>
      <p:sp>
        <p:nvSpPr>
          <p:cNvPr id="10" name="TextBox 9">
            <a:extLst>
              <a:ext uri="{FF2B5EF4-FFF2-40B4-BE49-F238E27FC236}">
                <a16:creationId xmlns:a16="http://schemas.microsoft.com/office/drawing/2014/main" id="{C52FF5F1-E527-440A-9056-74CA1C4B5AC5}"/>
              </a:ext>
            </a:extLst>
          </p:cNvPr>
          <p:cNvSpPr txBox="1"/>
          <p:nvPr/>
        </p:nvSpPr>
        <p:spPr>
          <a:xfrm>
            <a:off x="6645415" y="5993837"/>
            <a:ext cx="3779988" cy="307777"/>
          </a:xfrm>
          <a:prstGeom prst="rect">
            <a:avLst/>
          </a:prstGeom>
          <a:noFill/>
        </p:spPr>
        <p:txBody>
          <a:bodyPr wrap="square" rtlCol="0">
            <a:spAutoFit/>
          </a:bodyPr>
          <a:lstStyle/>
          <a:p>
            <a:r>
              <a:rPr lang="en-CA" sz="1400" i="1" dirty="0">
                <a:latin typeface="Times New Roman" panose="02020603050405020304" pitchFamily="18" charset="0"/>
                <a:cs typeface="Times New Roman" panose="02020603050405020304" pitchFamily="18" charset="0"/>
              </a:rPr>
              <a:t>Cluster plot of single linkage with k=2</a:t>
            </a:r>
          </a:p>
        </p:txBody>
      </p:sp>
    </p:spTree>
    <p:extLst>
      <p:ext uri="{BB962C8B-B14F-4D97-AF65-F5344CB8AC3E}">
        <p14:creationId xmlns:p14="http://schemas.microsoft.com/office/powerpoint/2010/main" val="1395480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12B7-253A-44F8-ABCB-FBF853F6AEFE}"/>
              </a:ext>
            </a:extLst>
          </p:cNvPr>
          <p:cNvSpPr>
            <a:spLocks noGrp="1"/>
          </p:cNvSpPr>
          <p:nvPr>
            <p:ph type="title"/>
          </p:nvPr>
        </p:nvSpPr>
        <p:spPr>
          <a:xfrm>
            <a:off x="1640156" y="619686"/>
            <a:ext cx="8911687" cy="654184"/>
          </a:xfrm>
        </p:spPr>
        <p:txBody>
          <a:bodyPr>
            <a:normAutofit fontScale="90000"/>
          </a:bodyPr>
          <a:lstStyle/>
          <a:p>
            <a:r>
              <a:rPr lang="en-CA" b="1" u="sng" dirty="0">
                <a:latin typeface="Times New Roman" panose="02020603050405020304" pitchFamily="18" charset="0"/>
                <a:cs typeface="Times New Roman" panose="02020603050405020304" pitchFamily="18" charset="0"/>
              </a:rPr>
              <a:t>Agglomerative Clustering: Complete Linkage</a:t>
            </a:r>
            <a:r>
              <a:rPr lang="en-CA" b="1" dirty="0">
                <a:latin typeface="Times New Roman" panose="02020603050405020304" pitchFamily="18" charset="0"/>
                <a:cs typeface="Times New Roman" panose="02020603050405020304" pitchFamily="18" charset="0"/>
              </a:rPr>
              <a:t>                                                  </a:t>
            </a:r>
            <a:br>
              <a:rPr lang="en-CA" b="1" dirty="0"/>
            </a:br>
            <a:endParaRPr lang="en-CA" b="1" dirty="0"/>
          </a:p>
        </p:txBody>
      </p:sp>
      <p:sp>
        <p:nvSpPr>
          <p:cNvPr id="9" name="TextBox 8">
            <a:extLst>
              <a:ext uri="{FF2B5EF4-FFF2-40B4-BE49-F238E27FC236}">
                <a16:creationId xmlns:a16="http://schemas.microsoft.com/office/drawing/2014/main" id="{3230D0F7-A264-4E0E-87AD-6759EC43C786}"/>
              </a:ext>
            </a:extLst>
          </p:cNvPr>
          <p:cNvSpPr txBox="1"/>
          <p:nvPr/>
        </p:nvSpPr>
        <p:spPr>
          <a:xfrm>
            <a:off x="1109252" y="5993839"/>
            <a:ext cx="3779988" cy="307777"/>
          </a:xfrm>
          <a:prstGeom prst="rect">
            <a:avLst/>
          </a:prstGeom>
          <a:noFill/>
        </p:spPr>
        <p:txBody>
          <a:bodyPr wrap="square" rtlCol="0">
            <a:spAutoFit/>
          </a:bodyPr>
          <a:lstStyle/>
          <a:p>
            <a:r>
              <a:rPr lang="en-CA" sz="1400" i="1" dirty="0">
                <a:latin typeface="Times New Roman" panose="02020603050405020304" pitchFamily="18" charset="0"/>
                <a:cs typeface="Times New Roman" panose="02020603050405020304" pitchFamily="18" charset="0"/>
              </a:rPr>
              <a:t>Dendrogram of complete linkage with k=2</a:t>
            </a:r>
          </a:p>
        </p:txBody>
      </p:sp>
      <p:sp>
        <p:nvSpPr>
          <p:cNvPr id="10" name="TextBox 9">
            <a:extLst>
              <a:ext uri="{FF2B5EF4-FFF2-40B4-BE49-F238E27FC236}">
                <a16:creationId xmlns:a16="http://schemas.microsoft.com/office/drawing/2014/main" id="{C52FF5F1-E527-440A-9056-74CA1C4B5AC5}"/>
              </a:ext>
            </a:extLst>
          </p:cNvPr>
          <p:cNvSpPr txBox="1"/>
          <p:nvPr/>
        </p:nvSpPr>
        <p:spPr>
          <a:xfrm>
            <a:off x="6645415" y="5993837"/>
            <a:ext cx="3779988" cy="307777"/>
          </a:xfrm>
          <a:prstGeom prst="rect">
            <a:avLst/>
          </a:prstGeom>
          <a:noFill/>
        </p:spPr>
        <p:txBody>
          <a:bodyPr wrap="square" rtlCol="0">
            <a:spAutoFit/>
          </a:bodyPr>
          <a:lstStyle/>
          <a:p>
            <a:r>
              <a:rPr lang="en-CA" sz="1400" i="1" dirty="0">
                <a:latin typeface="Times New Roman" panose="02020603050405020304" pitchFamily="18" charset="0"/>
                <a:cs typeface="Times New Roman" panose="02020603050405020304" pitchFamily="18" charset="0"/>
              </a:rPr>
              <a:t>Cluster plot of complete linkage with k=2</a:t>
            </a:r>
          </a:p>
        </p:txBody>
      </p:sp>
      <p:pic>
        <p:nvPicPr>
          <p:cNvPr id="7" name="Picture 6">
            <a:extLst>
              <a:ext uri="{FF2B5EF4-FFF2-40B4-BE49-F238E27FC236}">
                <a16:creationId xmlns:a16="http://schemas.microsoft.com/office/drawing/2014/main" id="{87661A4A-AB4A-44A1-82A5-E65BC30AE248}"/>
              </a:ext>
            </a:extLst>
          </p:cNvPr>
          <p:cNvPicPr/>
          <p:nvPr/>
        </p:nvPicPr>
        <p:blipFill>
          <a:blip r:embed="rId2"/>
          <a:stretch>
            <a:fillRect/>
          </a:stretch>
        </p:blipFill>
        <p:spPr>
          <a:xfrm>
            <a:off x="902109" y="1543666"/>
            <a:ext cx="5361039" cy="43342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24FB0087-8F9B-4BD4-9C25-21236CCB8118}"/>
              </a:ext>
            </a:extLst>
          </p:cNvPr>
          <p:cNvPicPr/>
          <p:nvPr/>
        </p:nvPicPr>
        <p:blipFill>
          <a:blip r:embed="rId3"/>
          <a:stretch>
            <a:fillRect/>
          </a:stretch>
        </p:blipFill>
        <p:spPr>
          <a:xfrm>
            <a:off x="6564299" y="1441503"/>
            <a:ext cx="5361039" cy="4436428"/>
          </a:xfrm>
          <a:prstGeom prst="rect">
            <a:avLst/>
          </a:prstGeom>
        </p:spPr>
      </p:pic>
    </p:spTree>
    <p:extLst>
      <p:ext uri="{BB962C8B-B14F-4D97-AF65-F5344CB8AC3E}">
        <p14:creationId xmlns:p14="http://schemas.microsoft.com/office/powerpoint/2010/main" val="854881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12B7-253A-44F8-ABCB-FBF853F6AEFE}"/>
              </a:ext>
            </a:extLst>
          </p:cNvPr>
          <p:cNvSpPr>
            <a:spLocks noGrp="1"/>
          </p:cNvSpPr>
          <p:nvPr>
            <p:ph type="title"/>
          </p:nvPr>
        </p:nvSpPr>
        <p:spPr>
          <a:xfrm>
            <a:off x="1640156" y="619686"/>
            <a:ext cx="8911687" cy="654184"/>
          </a:xfrm>
        </p:spPr>
        <p:txBody>
          <a:bodyPr>
            <a:normAutofit fontScale="90000"/>
          </a:bodyPr>
          <a:lstStyle/>
          <a:p>
            <a:r>
              <a:rPr lang="en-CA" b="1" u="sng" dirty="0">
                <a:latin typeface="Times New Roman" panose="02020603050405020304" pitchFamily="18" charset="0"/>
                <a:cs typeface="Times New Roman" panose="02020603050405020304" pitchFamily="18" charset="0"/>
              </a:rPr>
              <a:t>Agglomerative Clustering: Average Linkage</a:t>
            </a:r>
            <a:r>
              <a:rPr lang="en-CA" b="1" dirty="0">
                <a:latin typeface="Times New Roman" panose="02020603050405020304" pitchFamily="18" charset="0"/>
                <a:cs typeface="Times New Roman" panose="02020603050405020304" pitchFamily="18" charset="0"/>
              </a:rPr>
              <a:t>                                                  </a:t>
            </a:r>
            <a:br>
              <a:rPr lang="en-CA" b="1" dirty="0"/>
            </a:br>
            <a:endParaRPr lang="en-CA" b="1" dirty="0"/>
          </a:p>
        </p:txBody>
      </p:sp>
      <p:sp>
        <p:nvSpPr>
          <p:cNvPr id="9" name="TextBox 8">
            <a:extLst>
              <a:ext uri="{FF2B5EF4-FFF2-40B4-BE49-F238E27FC236}">
                <a16:creationId xmlns:a16="http://schemas.microsoft.com/office/drawing/2014/main" id="{3230D0F7-A264-4E0E-87AD-6759EC43C786}"/>
              </a:ext>
            </a:extLst>
          </p:cNvPr>
          <p:cNvSpPr txBox="1"/>
          <p:nvPr/>
        </p:nvSpPr>
        <p:spPr>
          <a:xfrm>
            <a:off x="1109252" y="5993839"/>
            <a:ext cx="3779988" cy="307777"/>
          </a:xfrm>
          <a:prstGeom prst="rect">
            <a:avLst/>
          </a:prstGeom>
          <a:noFill/>
        </p:spPr>
        <p:txBody>
          <a:bodyPr wrap="square" rtlCol="0">
            <a:spAutoFit/>
          </a:bodyPr>
          <a:lstStyle/>
          <a:p>
            <a:r>
              <a:rPr lang="en-CA" sz="1400" i="1" dirty="0">
                <a:latin typeface="Times New Roman" panose="02020603050405020304" pitchFamily="18" charset="0"/>
                <a:cs typeface="Times New Roman" panose="02020603050405020304" pitchFamily="18" charset="0"/>
              </a:rPr>
              <a:t>Dendrogram of average linkage with k=2</a:t>
            </a:r>
          </a:p>
        </p:txBody>
      </p:sp>
      <p:sp>
        <p:nvSpPr>
          <p:cNvPr id="10" name="TextBox 9">
            <a:extLst>
              <a:ext uri="{FF2B5EF4-FFF2-40B4-BE49-F238E27FC236}">
                <a16:creationId xmlns:a16="http://schemas.microsoft.com/office/drawing/2014/main" id="{C52FF5F1-E527-440A-9056-74CA1C4B5AC5}"/>
              </a:ext>
            </a:extLst>
          </p:cNvPr>
          <p:cNvSpPr txBox="1"/>
          <p:nvPr/>
        </p:nvSpPr>
        <p:spPr>
          <a:xfrm>
            <a:off x="6645415" y="5993837"/>
            <a:ext cx="3779988" cy="307777"/>
          </a:xfrm>
          <a:prstGeom prst="rect">
            <a:avLst/>
          </a:prstGeom>
          <a:noFill/>
        </p:spPr>
        <p:txBody>
          <a:bodyPr wrap="square" rtlCol="0">
            <a:spAutoFit/>
          </a:bodyPr>
          <a:lstStyle/>
          <a:p>
            <a:r>
              <a:rPr lang="en-CA" sz="1400" i="1" dirty="0">
                <a:latin typeface="Times New Roman" panose="02020603050405020304" pitchFamily="18" charset="0"/>
                <a:cs typeface="Times New Roman" panose="02020603050405020304" pitchFamily="18" charset="0"/>
              </a:rPr>
              <a:t>Cluster plot of average linkage with k=2</a:t>
            </a:r>
          </a:p>
        </p:txBody>
      </p:sp>
      <p:pic>
        <p:nvPicPr>
          <p:cNvPr id="8" name="Picture 7">
            <a:extLst>
              <a:ext uri="{FF2B5EF4-FFF2-40B4-BE49-F238E27FC236}">
                <a16:creationId xmlns:a16="http://schemas.microsoft.com/office/drawing/2014/main" id="{555E1A92-7EC4-491D-BC79-EE5F3BC2F323}"/>
              </a:ext>
            </a:extLst>
          </p:cNvPr>
          <p:cNvPicPr/>
          <p:nvPr/>
        </p:nvPicPr>
        <p:blipFill>
          <a:blip r:embed="rId2"/>
          <a:stretch>
            <a:fillRect/>
          </a:stretch>
        </p:blipFill>
        <p:spPr>
          <a:xfrm>
            <a:off x="823452" y="1486538"/>
            <a:ext cx="5272548" cy="44129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52456C78-2DF9-42CA-909F-D6F23E91821D}"/>
              </a:ext>
            </a:extLst>
          </p:cNvPr>
          <p:cNvPicPr/>
          <p:nvPr/>
        </p:nvPicPr>
        <p:blipFill>
          <a:blip r:embed="rId3"/>
          <a:stretch>
            <a:fillRect/>
          </a:stretch>
        </p:blipFill>
        <p:spPr>
          <a:xfrm>
            <a:off x="6516330" y="1486538"/>
            <a:ext cx="5272548" cy="44129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10110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12B7-253A-44F8-ABCB-FBF853F6AEFE}"/>
              </a:ext>
            </a:extLst>
          </p:cNvPr>
          <p:cNvSpPr>
            <a:spLocks noGrp="1"/>
          </p:cNvSpPr>
          <p:nvPr>
            <p:ph type="title"/>
          </p:nvPr>
        </p:nvSpPr>
        <p:spPr>
          <a:xfrm>
            <a:off x="1640156" y="619686"/>
            <a:ext cx="8911687" cy="654184"/>
          </a:xfrm>
        </p:spPr>
        <p:txBody>
          <a:bodyPr>
            <a:normAutofit fontScale="90000"/>
          </a:bodyPr>
          <a:lstStyle/>
          <a:p>
            <a:r>
              <a:rPr lang="en-CA" b="1" u="sng" dirty="0">
                <a:latin typeface="Times New Roman" panose="02020603050405020304" pitchFamily="18" charset="0"/>
                <a:cs typeface="Times New Roman" panose="02020603050405020304" pitchFamily="18" charset="0"/>
              </a:rPr>
              <a:t>Agglomerative Clustering: Ward Linkage</a:t>
            </a:r>
            <a:r>
              <a:rPr lang="en-CA" b="1" dirty="0">
                <a:latin typeface="Times New Roman" panose="02020603050405020304" pitchFamily="18" charset="0"/>
                <a:cs typeface="Times New Roman" panose="02020603050405020304" pitchFamily="18" charset="0"/>
              </a:rPr>
              <a:t>                                                  </a:t>
            </a:r>
            <a:br>
              <a:rPr lang="en-CA" b="1" dirty="0"/>
            </a:br>
            <a:endParaRPr lang="en-CA" b="1" dirty="0"/>
          </a:p>
        </p:txBody>
      </p:sp>
      <p:sp>
        <p:nvSpPr>
          <p:cNvPr id="9" name="TextBox 8">
            <a:extLst>
              <a:ext uri="{FF2B5EF4-FFF2-40B4-BE49-F238E27FC236}">
                <a16:creationId xmlns:a16="http://schemas.microsoft.com/office/drawing/2014/main" id="{3230D0F7-A264-4E0E-87AD-6759EC43C786}"/>
              </a:ext>
            </a:extLst>
          </p:cNvPr>
          <p:cNvSpPr txBox="1"/>
          <p:nvPr/>
        </p:nvSpPr>
        <p:spPr>
          <a:xfrm>
            <a:off x="1109252" y="6062663"/>
            <a:ext cx="3779988" cy="307777"/>
          </a:xfrm>
          <a:prstGeom prst="rect">
            <a:avLst/>
          </a:prstGeom>
          <a:noFill/>
        </p:spPr>
        <p:txBody>
          <a:bodyPr wrap="square" rtlCol="0">
            <a:spAutoFit/>
          </a:bodyPr>
          <a:lstStyle/>
          <a:p>
            <a:r>
              <a:rPr lang="en-CA" sz="1400" i="1" dirty="0">
                <a:latin typeface="Times New Roman" panose="02020603050405020304" pitchFamily="18" charset="0"/>
                <a:cs typeface="Times New Roman" panose="02020603050405020304" pitchFamily="18" charset="0"/>
              </a:rPr>
              <a:t>Dendrogram of ward.D2 linkage with k=2</a:t>
            </a:r>
          </a:p>
        </p:txBody>
      </p:sp>
      <p:sp>
        <p:nvSpPr>
          <p:cNvPr id="10" name="TextBox 9">
            <a:extLst>
              <a:ext uri="{FF2B5EF4-FFF2-40B4-BE49-F238E27FC236}">
                <a16:creationId xmlns:a16="http://schemas.microsoft.com/office/drawing/2014/main" id="{C52FF5F1-E527-440A-9056-74CA1C4B5AC5}"/>
              </a:ext>
            </a:extLst>
          </p:cNvPr>
          <p:cNvSpPr txBox="1"/>
          <p:nvPr/>
        </p:nvSpPr>
        <p:spPr>
          <a:xfrm>
            <a:off x="6202961" y="6072493"/>
            <a:ext cx="3779988" cy="307777"/>
          </a:xfrm>
          <a:prstGeom prst="rect">
            <a:avLst/>
          </a:prstGeom>
          <a:noFill/>
        </p:spPr>
        <p:txBody>
          <a:bodyPr wrap="square" rtlCol="0">
            <a:spAutoFit/>
          </a:bodyPr>
          <a:lstStyle/>
          <a:p>
            <a:r>
              <a:rPr lang="en-CA" sz="1400" i="1" dirty="0">
                <a:latin typeface="Times New Roman" panose="02020603050405020304" pitchFamily="18" charset="0"/>
                <a:cs typeface="Times New Roman" panose="02020603050405020304" pitchFamily="18" charset="0"/>
              </a:rPr>
              <a:t>Cluster plot of ward.D2 linkage with k=2   </a:t>
            </a:r>
          </a:p>
        </p:txBody>
      </p:sp>
      <p:pic>
        <p:nvPicPr>
          <p:cNvPr id="7" name="Picture 6">
            <a:extLst>
              <a:ext uri="{FF2B5EF4-FFF2-40B4-BE49-F238E27FC236}">
                <a16:creationId xmlns:a16="http://schemas.microsoft.com/office/drawing/2014/main" id="{006BCDC2-E462-4438-BB03-63F865D4C20F}"/>
              </a:ext>
            </a:extLst>
          </p:cNvPr>
          <p:cNvPicPr/>
          <p:nvPr/>
        </p:nvPicPr>
        <p:blipFill>
          <a:blip r:embed="rId2"/>
          <a:stretch>
            <a:fillRect/>
          </a:stretch>
        </p:blipFill>
        <p:spPr>
          <a:xfrm>
            <a:off x="756600" y="1396181"/>
            <a:ext cx="5010727" cy="45976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8EAFC2E1-5357-4790-929C-199043B54391}"/>
              </a:ext>
            </a:extLst>
          </p:cNvPr>
          <p:cNvPicPr/>
          <p:nvPr/>
        </p:nvPicPr>
        <p:blipFill>
          <a:blip r:embed="rId3"/>
          <a:stretch>
            <a:fillRect/>
          </a:stretch>
        </p:blipFill>
        <p:spPr>
          <a:xfrm>
            <a:off x="6095999" y="1367593"/>
            <a:ext cx="5574891" cy="45976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19542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12B7-253A-44F8-ABCB-FBF853F6AEFE}"/>
              </a:ext>
            </a:extLst>
          </p:cNvPr>
          <p:cNvSpPr>
            <a:spLocks noGrp="1"/>
          </p:cNvSpPr>
          <p:nvPr>
            <p:ph type="title"/>
          </p:nvPr>
        </p:nvSpPr>
        <p:spPr>
          <a:xfrm>
            <a:off x="1640156" y="619686"/>
            <a:ext cx="8911687" cy="654184"/>
          </a:xfrm>
        </p:spPr>
        <p:txBody>
          <a:bodyPr>
            <a:normAutofit fontScale="90000"/>
          </a:bodyPr>
          <a:lstStyle/>
          <a:p>
            <a:r>
              <a:rPr lang="en-CA" b="1" u="sng" dirty="0">
                <a:latin typeface="Times New Roman" panose="02020603050405020304" pitchFamily="18" charset="0"/>
                <a:cs typeface="Times New Roman" panose="02020603050405020304" pitchFamily="18" charset="0"/>
              </a:rPr>
              <a:t>Correlation plot of all linkage methods</a:t>
            </a:r>
            <a:br>
              <a:rPr lang="en-CA" b="1" dirty="0"/>
            </a:br>
            <a:endParaRPr lang="en-CA" b="1" dirty="0"/>
          </a:p>
        </p:txBody>
      </p:sp>
      <p:sp>
        <p:nvSpPr>
          <p:cNvPr id="9" name="TextBox 8">
            <a:extLst>
              <a:ext uri="{FF2B5EF4-FFF2-40B4-BE49-F238E27FC236}">
                <a16:creationId xmlns:a16="http://schemas.microsoft.com/office/drawing/2014/main" id="{3230D0F7-A264-4E0E-87AD-6759EC43C786}"/>
              </a:ext>
            </a:extLst>
          </p:cNvPr>
          <p:cNvSpPr txBox="1"/>
          <p:nvPr/>
        </p:nvSpPr>
        <p:spPr>
          <a:xfrm>
            <a:off x="1669651" y="6061337"/>
            <a:ext cx="10217549" cy="738664"/>
          </a:xfrm>
          <a:prstGeom prst="rect">
            <a:avLst/>
          </a:prstGeom>
          <a:noFill/>
        </p:spPr>
        <p:txBody>
          <a:bodyPr wrap="square" rtlCol="0">
            <a:spAutoFit/>
          </a:bodyPr>
          <a:lstStyle/>
          <a:p>
            <a:r>
              <a:rPr lang="en-CA" sz="1400" b="1" i="1" dirty="0">
                <a:latin typeface="Times New Roman" panose="02020603050405020304" pitchFamily="18" charset="0"/>
                <a:cs typeface="Times New Roman" panose="02020603050405020304" pitchFamily="18" charset="0"/>
              </a:rPr>
              <a:t>Result: </a:t>
            </a:r>
            <a:r>
              <a:rPr lang="en-CA" sz="1400" i="1" dirty="0">
                <a:latin typeface="Times New Roman" panose="02020603050405020304" pitchFamily="18" charset="0"/>
                <a:cs typeface="Times New Roman" panose="02020603050405020304" pitchFamily="18" charset="0"/>
              </a:rPr>
              <a:t>From the correlation matrix, </a:t>
            </a:r>
            <a:r>
              <a:rPr lang="en-CA" sz="1400" b="1" i="1" u="sng" dirty="0">
                <a:latin typeface="Times New Roman" panose="02020603050405020304" pitchFamily="18" charset="0"/>
                <a:cs typeface="Times New Roman" panose="02020603050405020304" pitchFamily="18" charset="0"/>
              </a:rPr>
              <a:t>ward and complete </a:t>
            </a:r>
            <a:r>
              <a:rPr lang="en-CA" sz="1400" i="1" dirty="0">
                <a:latin typeface="Times New Roman" panose="02020603050405020304" pitchFamily="18" charset="0"/>
                <a:cs typeface="Times New Roman" panose="02020603050405020304" pitchFamily="18" charset="0"/>
              </a:rPr>
              <a:t>has the maximum correlation and second maximum value is </a:t>
            </a:r>
            <a:r>
              <a:rPr lang="en-CA" sz="1400" i="1">
                <a:latin typeface="Times New Roman" panose="02020603050405020304" pitchFamily="18" charset="0"/>
                <a:cs typeface="Times New Roman" panose="02020603050405020304" pitchFamily="18" charset="0"/>
              </a:rPr>
              <a:t>for </a:t>
            </a:r>
            <a:r>
              <a:rPr lang="en-CA" sz="1400" b="1" i="1" u="sng">
                <a:latin typeface="Times New Roman" panose="02020603050405020304" pitchFamily="18" charset="0"/>
                <a:cs typeface="Times New Roman" panose="02020603050405020304" pitchFamily="18" charset="0"/>
              </a:rPr>
              <a:t>single </a:t>
            </a:r>
            <a:r>
              <a:rPr lang="en-CA" sz="1400" b="1" i="1" u="sng" dirty="0">
                <a:latin typeface="Times New Roman" panose="02020603050405020304" pitchFamily="18" charset="0"/>
                <a:cs typeface="Times New Roman" panose="02020603050405020304" pitchFamily="18" charset="0"/>
              </a:rPr>
              <a:t>and average.</a:t>
            </a:r>
          </a:p>
          <a:p>
            <a:endParaRPr lang="en-CA" sz="1400" i="1"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07C2FB15-FC83-4F65-955C-B39ED4FD0204}"/>
              </a:ext>
            </a:extLst>
          </p:cNvPr>
          <p:cNvPicPr/>
          <p:nvPr/>
        </p:nvPicPr>
        <p:blipFill>
          <a:blip r:embed="rId2"/>
          <a:stretch>
            <a:fillRect/>
          </a:stretch>
        </p:blipFill>
        <p:spPr>
          <a:xfrm>
            <a:off x="1796845" y="1372192"/>
            <a:ext cx="5488858" cy="45271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5047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1E82AF-5B49-4CE8-8973-1CA98E6B8FFA}"/>
              </a:ext>
            </a:extLst>
          </p:cNvPr>
          <p:cNvSpPr txBox="1"/>
          <p:nvPr/>
        </p:nvSpPr>
        <p:spPr>
          <a:xfrm>
            <a:off x="1281404" y="6434692"/>
            <a:ext cx="4240893" cy="307777"/>
          </a:xfrm>
          <a:prstGeom prst="rect">
            <a:avLst/>
          </a:prstGeom>
          <a:noFill/>
        </p:spPr>
        <p:txBody>
          <a:bodyPr wrap="square" rtlCol="0">
            <a:spAutoFit/>
          </a:bodyPr>
          <a:lstStyle/>
          <a:p>
            <a:r>
              <a:rPr lang="en-CA" sz="1400" i="1" dirty="0">
                <a:latin typeface="Times New Roman" panose="02020603050405020304" pitchFamily="18" charset="0"/>
                <a:cs typeface="Times New Roman" panose="02020603050405020304" pitchFamily="18" charset="0"/>
              </a:rPr>
              <a:t>Comparison b/w </a:t>
            </a:r>
            <a:r>
              <a:rPr lang="en-CA" sz="1400" b="1" i="1" dirty="0">
                <a:latin typeface="Times New Roman" panose="02020603050405020304" pitchFamily="18" charset="0"/>
                <a:cs typeface="Times New Roman" panose="02020603050405020304" pitchFamily="18" charset="0"/>
              </a:rPr>
              <a:t>ward</a:t>
            </a:r>
            <a:r>
              <a:rPr lang="en-CA" sz="1400" i="1" dirty="0">
                <a:latin typeface="Times New Roman" panose="02020603050405020304" pitchFamily="18" charset="0"/>
                <a:cs typeface="Times New Roman" panose="02020603050405020304" pitchFamily="18" charset="0"/>
              </a:rPr>
              <a:t> linkage and </a:t>
            </a:r>
            <a:r>
              <a:rPr lang="en-CA" sz="1400" b="1" i="1" dirty="0">
                <a:latin typeface="Times New Roman" panose="02020603050405020304" pitchFamily="18" charset="0"/>
                <a:cs typeface="Times New Roman" panose="02020603050405020304" pitchFamily="18" charset="0"/>
              </a:rPr>
              <a:t>complete</a:t>
            </a:r>
            <a:r>
              <a:rPr lang="en-CA" sz="1400" i="1" dirty="0">
                <a:latin typeface="Times New Roman" panose="02020603050405020304" pitchFamily="18" charset="0"/>
                <a:cs typeface="Times New Roman" panose="02020603050405020304" pitchFamily="18" charset="0"/>
              </a:rPr>
              <a:t> linkage</a:t>
            </a:r>
          </a:p>
        </p:txBody>
      </p:sp>
      <p:sp>
        <p:nvSpPr>
          <p:cNvPr id="6" name="TextBox 5">
            <a:extLst>
              <a:ext uri="{FF2B5EF4-FFF2-40B4-BE49-F238E27FC236}">
                <a16:creationId xmlns:a16="http://schemas.microsoft.com/office/drawing/2014/main" id="{2A479417-37FE-4A81-A886-12EE10D86882}"/>
              </a:ext>
            </a:extLst>
          </p:cNvPr>
          <p:cNvSpPr txBox="1"/>
          <p:nvPr/>
        </p:nvSpPr>
        <p:spPr>
          <a:xfrm>
            <a:off x="1818967" y="633289"/>
            <a:ext cx="9349273" cy="584775"/>
          </a:xfrm>
          <a:prstGeom prst="rect">
            <a:avLst/>
          </a:prstGeom>
          <a:noFill/>
        </p:spPr>
        <p:txBody>
          <a:bodyPr wrap="square" rtlCol="0">
            <a:spAutoFit/>
          </a:bodyPr>
          <a:lstStyle/>
          <a:p>
            <a:r>
              <a:rPr lang="en-CA" sz="3200" b="1" u="sng" dirty="0">
                <a:latin typeface="Times New Roman" panose="02020603050405020304" pitchFamily="18" charset="0"/>
                <a:cs typeface="Times New Roman" panose="02020603050405020304" pitchFamily="18" charset="0"/>
              </a:rPr>
              <a:t>Dendrogram Comparison</a:t>
            </a:r>
            <a:r>
              <a:rPr lang="en-CA" sz="3200" b="1" dirty="0">
                <a:latin typeface="Times New Roman" panose="02020603050405020304" pitchFamily="18" charset="0"/>
                <a:cs typeface="Times New Roman" panose="02020603050405020304" pitchFamily="18" charset="0"/>
              </a:rPr>
              <a:t>							</a:t>
            </a:r>
            <a:endParaRPr lang="en-CA" sz="3200" b="1" dirty="0"/>
          </a:p>
        </p:txBody>
      </p:sp>
      <p:sp>
        <p:nvSpPr>
          <p:cNvPr id="10" name="TextBox 9">
            <a:extLst>
              <a:ext uri="{FF2B5EF4-FFF2-40B4-BE49-F238E27FC236}">
                <a16:creationId xmlns:a16="http://schemas.microsoft.com/office/drawing/2014/main" id="{136E10BC-9A23-4E42-BBB3-D74C9A9FC51C}"/>
              </a:ext>
            </a:extLst>
          </p:cNvPr>
          <p:cNvSpPr txBox="1"/>
          <p:nvPr/>
        </p:nvSpPr>
        <p:spPr>
          <a:xfrm>
            <a:off x="6669704" y="6446856"/>
            <a:ext cx="4498536" cy="307777"/>
          </a:xfrm>
          <a:prstGeom prst="rect">
            <a:avLst/>
          </a:prstGeom>
          <a:noFill/>
        </p:spPr>
        <p:txBody>
          <a:bodyPr wrap="square" rtlCol="0">
            <a:spAutoFit/>
          </a:bodyPr>
          <a:lstStyle/>
          <a:p>
            <a:r>
              <a:rPr lang="en-CA" sz="1400" i="1" dirty="0">
                <a:latin typeface="Times New Roman" panose="02020603050405020304" pitchFamily="18" charset="0"/>
                <a:cs typeface="Times New Roman" panose="02020603050405020304" pitchFamily="18" charset="0"/>
              </a:rPr>
              <a:t>Comparison b/w </a:t>
            </a:r>
            <a:r>
              <a:rPr lang="en-CA" sz="1400" b="1" i="1" dirty="0">
                <a:latin typeface="Times New Roman" panose="02020603050405020304" pitchFamily="18" charset="0"/>
                <a:cs typeface="Times New Roman" panose="02020603050405020304" pitchFamily="18" charset="0"/>
              </a:rPr>
              <a:t>single</a:t>
            </a:r>
            <a:r>
              <a:rPr lang="en-CA" sz="1400" i="1" dirty="0">
                <a:latin typeface="Times New Roman" panose="02020603050405020304" pitchFamily="18" charset="0"/>
                <a:cs typeface="Times New Roman" panose="02020603050405020304" pitchFamily="18" charset="0"/>
              </a:rPr>
              <a:t> linkage and </a:t>
            </a:r>
            <a:r>
              <a:rPr lang="en-CA" sz="1400" b="1" i="1" dirty="0">
                <a:latin typeface="Times New Roman" panose="02020603050405020304" pitchFamily="18" charset="0"/>
                <a:cs typeface="Times New Roman" panose="02020603050405020304" pitchFamily="18" charset="0"/>
              </a:rPr>
              <a:t>average</a:t>
            </a:r>
            <a:r>
              <a:rPr lang="en-CA" sz="1400" i="1" dirty="0">
                <a:latin typeface="Times New Roman" panose="02020603050405020304" pitchFamily="18" charset="0"/>
                <a:cs typeface="Times New Roman" panose="02020603050405020304" pitchFamily="18" charset="0"/>
              </a:rPr>
              <a:t> linkage</a:t>
            </a:r>
          </a:p>
        </p:txBody>
      </p:sp>
      <p:pic>
        <p:nvPicPr>
          <p:cNvPr id="7" name="Picture 6">
            <a:extLst>
              <a:ext uri="{FF2B5EF4-FFF2-40B4-BE49-F238E27FC236}">
                <a16:creationId xmlns:a16="http://schemas.microsoft.com/office/drawing/2014/main" id="{37314704-3DFC-40E8-8C3A-65165A4BB8FB}"/>
              </a:ext>
            </a:extLst>
          </p:cNvPr>
          <p:cNvPicPr/>
          <p:nvPr/>
        </p:nvPicPr>
        <p:blipFill>
          <a:blip r:embed="rId2"/>
          <a:stretch>
            <a:fillRect/>
          </a:stretch>
        </p:blipFill>
        <p:spPr>
          <a:xfrm>
            <a:off x="1203650" y="1501685"/>
            <a:ext cx="4765756" cy="4861792"/>
          </a:xfrm>
          <a:prstGeom prst="rect">
            <a:avLst/>
          </a:prstGeom>
        </p:spPr>
      </p:pic>
      <p:pic>
        <p:nvPicPr>
          <p:cNvPr id="11" name="Picture 10">
            <a:extLst>
              <a:ext uri="{FF2B5EF4-FFF2-40B4-BE49-F238E27FC236}">
                <a16:creationId xmlns:a16="http://schemas.microsoft.com/office/drawing/2014/main" id="{21E1EE49-D2AA-4B09-8E15-30A76B8A15A7}"/>
              </a:ext>
            </a:extLst>
          </p:cNvPr>
          <p:cNvPicPr/>
          <p:nvPr/>
        </p:nvPicPr>
        <p:blipFill>
          <a:blip r:embed="rId3"/>
          <a:stretch>
            <a:fillRect/>
          </a:stretch>
        </p:blipFill>
        <p:spPr>
          <a:xfrm>
            <a:off x="6482718" y="1501684"/>
            <a:ext cx="5133894" cy="4861793"/>
          </a:xfrm>
          <a:prstGeom prst="rect">
            <a:avLst/>
          </a:prstGeom>
        </p:spPr>
      </p:pic>
    </p:spTree>
    <p:extLst>
      <p:ext uri="{BB962C8B-B14F-4D97-AF65-F5344CB8AC3E}">
        <p14:creationId xmlns:p14="http://schemas.microsoft.com/office/powerpoint/2010/main" val="231944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12B7-253A-44F8-ABCB-FBF853F6AEFE}"/>
              </a:ext>
            </a:extLst>
          </p:cNvPr>
          <p:cNvSpPr>
            <a:spLocks noGrp="1"/>
          </p:cNvSpPr>
          <p:nvPr>
            <p:ph type="title"/>
          </p:nvPr>
        </p:nvSpPr>
        <p:spPr>
          <a:xfrm>
            <a:off x="1640156" y="619686"/>
            <a:ext cx="8911687" cy="654184"/>
          </a:xfrm>
        </p:spPr>
        <p:txBody>
          <a:bodyPr>
            <a:noAutofit/>
          </a:bodyPr>
          <a:lstStyle/>
          <a:p>
            <a:r>
              <a:rPr lang="en-CA" sz="3200" b="1" u="sng" dirty="0">
                <a:latin typeface="Times New Roman" panose="02020603050405020304" pitchFamily="18" charset="0"/>
                <a:cs typeface="Times New Roman" panose="02020603050405020304" pitchFamily="18" charset="0"/>
              </a:rPr>
              <a:t>Divisive Clustering</a:t>
            </a:r>
            <a:endParaRPr lang="en-CA" sz="3200" b="1" dirty="0"/>
          </a:p>
        </p:txBody>
      </p:sp>
      <p:sp>
        <p:nvSpPr>
          <p:cNvPr id="9" name="TextBox 8">
            <a:extLst>
              <a:ext uri="{FF2B5EF4-FFF2-40B4-BE49-F238E27FC236}">
                <a16:creationId xmlns:a16="http://schemas.microsoft.com/office/drawing/2014/main" id="{3230D0F7-A264-4E0E-87AD-6759EC43C786}"/>
              </a:ext>
            </a:extLst>
          </p:cNvPr>
          <p:cNvSpPr txBox="1"/>
          <p:nvPr/>
        </p:nvSpPr>
        <p:spPr>
          <a:xfrm>
            <a:off x="1766596" y="6330200"/>
            <a:ext cx="5705920" cy="307777"/>
          </a:xfrm>
          <a:prstGeom prst="rect">
            <a:avLst/>
          </a:prstGeom>
          <a:noFill/>
        </p:spPr>
        <p:txBody>
          <a:bodyPr wrap="square" rtlCol="0">
            <a:spAutoFit/>
          </a:bodyPr>
          <a:lstStyle/>
          <a:p>
            <a:r>
              <a:rPr lang="en-CA" sz="1400" i="1" dirty="0">
                <a:latin typeface="Times New Roman" panose="02020603050405020304" pitchFamily="18" charset="0"/>
                <a:cs typeface="Times New Roman" panose="02020603050405020304" pitchFamily="18" charset="0"/>
              </a:rPr>
              <a:t>Dendrogram of divisive hierarchical clustering for dataset “Top 50 Songs”</a:t>
            </a:r>
          </a:p>
        </p:txBody>
      </p:sp>
      <p:pic>
        <p:nvPicPr>
          <p:cNvPr id="7" name="Picture 6">
            <a:extLst>
              <a:ext uri="{FF2B5EF4-FFF2-40B4-BE49-F238E27FC236}">
                <a16:creationId xmlns:a16="http://schemas.microsoft.com/office/drawing/2014/main" id="{6F640FD2-B157-403C-B1EB-DFD6D1FC9C14}"/>
              </a:ext>
            </a:extLst>
          </p:cNvPr>
          <p:cNvPicPr/>
          <p:nvPr/>
        </p:nvPicPr>
        <p:blipFill>
          <a:blip r:embed="rId2"/>
          <a:stretch>
            <a:fillRect/>
          </a:stretch>
        </p:blipFill>
        <p:spPr>
          <a:xfrm>
            <a:off x="1766597" y="1456345"/>
            <a:ext cx="7485558" cy="4691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09659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12B7-253A-44F8-ABCB-FBF853F6AEFE}"/>
              </a:ext>
            </a:extLst>
          </p:cNvPr>
          <p:cNvSpPr>
            <a:spLocks noGrp="1"/>
          </p:cNvSpPr>
          <p:nvPr>
            <p:ph type="title"/>
          </p:nvPr>
        </p:nvSpPr>
        <p:spPr>
          <a:xfrm>
            <a:off x="1640156" y="619686"/>
            <a:ext cx="8911687" cy="654184"/>
          </a:xfrm>
        </p:spPr>
        <p:txBody>
          <a:bodyPr>
            <a:normAutofit/>
          </a:bodyPr>
          <a:lstStyle/>
          <a:p>
            <a:r>
              <a:rPr lang="en-CA" b="1" u="sng" dirty="0">
                <a:latin typeface="Times New Roman" panose="02020603050405020304" pitchFamily="18" charset="0"/>
                <a:cs typeface="Times New Roman" panose="02020603050405020304" pitchFamily="18" charset="0"/>
              </a:rPr>
              <a:t>Partitional Clustering: K-Means</a:t>
            </a:r>
            <a:endParaRPr lang="en-CA" b="1" dirty="0"/>
          </a:p>
        </p:txBody>
      </p:sp>
      <p:sp>
        <p:nvSpPr>
          <p:cNvPr id="9" name="TextBox 8">
            <a:extLst>
              <a:ext uri="{FF2B5EF4-FFF2-40B4-BE49-F238E27FC236}">
                <a16:creationId xmlns:a16="http://schemas.microsoft.com/office/drawing/2014/main" id="{3230D0F7-A264-4E0E-87AD-6759EC43C786}"/>
              </a:ext>
            </a:extLst>
          </p:cNvPr>
          <p:cNvSpPr txBox="1"/>
          <p:nvPr/>
        </p:nvSpPr>
        <p:spPr>
          <a:xfrm>
            <a:off x="1160205" y="5996381"/>
            <a:ext cx="5063613" cy="307777"/>
          </a:xfrm>
          <a:prstGeom prst="rect">
            <a:avLst/>
          </a:prstGeom>
          <a:noFill/>
        </p:spPr>
        <p:txBody>
          <a:bodyPr wrap="square" rtlCol="0">
            <a:spAutoFit/>
          </a:bodyPr>
          <a:lstStyle/>
          <a:p>
            <a:r>
              <a:rPr lang="en-CA" sz="1400" i="1" dirty="0">
                <a:latin typeface="Times New Roman" panose="02020603050405020304" pitchFamily="18" charset="0"/>
                <a:cs typeface="Times New Roman" panose="02020603050405020304" pitchFamily="18" charset="0"/>
              </a:rPr>
              <a:t>Elbow Method tells that optimal no. of clusters is 3</a:t>
            </a:r>
          </a:p>
        </p:txBody>
      </p:sp>
      <p:pic>
        <p:nvPicPr>
          <p:cNvPr id="5" name="Picture 4">
            <a:extLst>
              <a:ext uri="{FF2B5EF4-FFF2-40B4-BE49-F238E27FC236}">
                <a16:creationId xmlns:a16="http://schemas.microsoft.com/office/drawing/2014/main" id="{1EE9BBC6-5264-4C0E-9560-0AF62A1C5770}"/>
              </a:ext>
            </a:extLst>
          </p:cNvPr>
          <p:cNvPicPr/>
          <p:nvPr/>
        </p:nvPicPr>
        <p:blipFill>
          <a:blip r:embed="rId2"/>
          <a:stretch>
            <a:fillRect/>
          </a:stretch>
        </p:blipFill>
        <p:spPr>
          <a:xfrm>
            <a:off x="578498" y="1465724"/>
            <a:ext cx="5173373" cy="44150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1F8DD637-4F58-45E6-BCB6-4F924683D044}"/>
              </a:ext>
            </a:extLst>
          </p:cNvPr>
          <p:cNvPicPr/>
          <p:nvPr/>
        </p:nvPicPr>
        <p:blipFill>
          <a:blip r:embed="rId3"/>
          <a:stretch>
            <a:fillRect/>
          </a:stretch>
        </p:blipFill>
        <p:spPr>
          <a:xfrm>
            <a:off x="6095999" y="1475055"/>
            <a:ext cx="5705920" cy="44150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C68FC312-99EC-42C8-9CA7-87820BC4E22A}"/>
              </a:ext>
            </a:extLst>
          </p:cNvPr>
          <p:cNvSpPr txBox="1"/>
          <p:nvPr/>
        </p:nvSpPr>
        <p:spPr>
          <a:xfrm>
            <a:off x="5968182" y="5996380"/>
            <a:ext cx="5063613" cy="307777"/>
          </a:xfrm>
          <a:prstGeom prst="rect">
            <a:avLst/>
          </a:prstGeom>
          <a:noFill/>
        </p:spPr>
        <p:txBody>
          <a:bodyPr wrap="square" rtlCol="0">
            <a:spAutoFit/>
          </a:bodyPr>
          <a:lstStyle/>
          <a:p>
            <a:r>
              <a:rPr lang="en-CA" sz="1400" i="1" dirty="0">
                <a:latin typeface="Times New Roman" panose="02020603050405020304" pitchFamily="18" charset="0"/>
                <a:cs typeface="Times New Roman" panose="02020603050405020304" pitchFamily="18" charset="0"/>
              </a:rPr>
              <a:t>Clusters formed by taking k=3</a:t>
            </a:r>
          </a:p>
        </p:txBody>
      </p:sp>
    </p:spTree>
    <p:extLst>
      <p:ext uri="{BB962C8B-B14F-4D97-AF65-F5344CB8AC3E}">
        <p14:creationId xmlns:p14="http://schemas.microsoft.com/office/powerpoint/2010/main" val="1470153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12B7-253A-44F8-ABCB-FBF853F6AEFE}"/>
              </a:ext>
            </a:extLst>
          </p:cNvPr>
          <p:cNvSpPr>
            <a:spLocks noGrp="1"/>
          </p:cNvSpPr>
          <p:nvPr>
            <p:ph type="title"/>
          </p:nvPr>
        </p:nvSpPr>
        <p:spPr>
          <a:xfrm>
            <a:off x="1640156" y="619686"/>
            <a:ext cx="8911687" cy="654184"/>
          </a:xfrm>
        </p:spPr>
        <p:txBody>
          <a:bodyPr>
            <a:normAutofit/>
          </a:bodyPr>
          <a:lstStyle/>
          <a:p>
            <a:r>
              <a:rPr lang="en-CA" b="1" u="sng" dirty="0">
                <a:latin typeface="Times New Roman" panose="02020603050405020304" pitchFamily="18" charset="0"/>
                <a:cs typeface="Times New Roman" panose="02020603050405020304" pitchFamily="18" charset="0"/>
              </a:rPr>
              <a:t>Partitional Clustering: K-</a:t>
            </a:r>
            <a:r>
              <a:rPr lang="en-CA" b="1" u="sng" dirty="0" err="1">
                <a:latin typeface="Times New Roman" panose="02020603050405020304" pitchFamily="18" charset="0"/>
                <a:cs typeface="Times New Roman" panose="02020603050405020304" pitchFamily="18" charset="0"/>
              </a:rPr>
              <a:t>Mediods</a:t>
            </a:r>
            <a:r>
              <a:rPr lang="en-CA" b="1" u="sng" dirty="0">
                <a:latin typeface="Times New Roman" panose="02020603050405020304" pitchFamily="18" charset="0"/>
                <a:cs typeface="Times New Roman" panose="02020603050405020304" pitchFamily="18" charset="0"/>
              </a:rPr>
              <a:t>(PAM)</a:t>
            </a:r>
            <a:endParaRPr lang="en-CA" b="1" dirty="0"/>
          </a:p>
        </p:txBody>
      </p:sp>
      <p:sp>
        <p:nvSpPr>
          <p:cNvPr id="9" name="TextBox 8">
            <a:extLst>
              <a:ext uri="{FF2B5EF4-FFF2-40B4-BE49-F238E27FC236}">
                <a16:creationId xmlns:a16="http://schemas.microsoft.com/office/drawing/2014/main" id="{3230D0F7-A264-4E0E-87AD-6759EC43C786}"/>
              </a:ext>
            </a:extLst>
          </p:cNvPr>
          <p:cNvSpPr txBox="1"/>
          <p:nvPr/>
        </p:nvSpPr>
        <p:spPr>
          <a:xfrm>
            <a:off x="1160205" y="5996381"/>
            <a:ext cx="5063613" cy="307777"/>
          </a:xfrm>
          <a:prstGeom prst="rect">
            <a:avLst/>
          </a:prstGeom>
          <a:noFill/>
        </p:spPr>
        <p:txBody>
          <a:bodyPr wrap="square" rtlCol="0">
            <a:spAutoFit/>
          </a:bodyPr>
          <a:lstStyle/>
          <a:p>
            <a:r>
              <a:rPr lang="en-CA" sz="1400" i="1" dirty="0">
                <a:latin typeface="Times New Roman" panose="02020603050405020304" pitchFamily="18" charset="0"/>
                <a:cs typeface="Times New Roman" panose="02020603050405020304" pitchFamily="18" charset="0"/>
              </a:rPr>
              <a:t>Silhouette Method tells that optimal no. of clusters is 2</a:t>
            </a:r>
          </a:p>
        </p:txBody>
      </p:sp>
      <p:sp>
        <p:nvSpPr>
          <p:cNvPr id="8" name="TextBox 7">
            <a:extLst>
              <a:ext uri="{FF2B5EF4-FFF2-40B4-BE49-F238E27FC236}">
                <a16:creationId xmlns:a16="http://schemas.microsoft.com/office/drawing/2014/main" id="{C68FC312-99EC-42C8-9CA7-87820BC4E22A}"/>
              </a:ext>
            </a:extLst>
          </p:cNvPr>
          <p:cNvSpPr txBox="1"/>
          <p:nvPr/>
        </p:nvSpPr>
        <p:spPr>
          <a:xfrm>
            <a:off x="5968182" y="5996380"/>
            <a:ext cx="5063613" cy="307777"/>
          </a:xfrm>
          <a:prstGeom prst="rect">
            <a:avLst/>
          </a:prstGeom>
          <a:noFill/>
        </p:spPr>
        <p:txBody>
          <a:bodyPr wrap="square" rtlCol="0">
            <a:spAutoFit/>
          </a:bodyPr>
          <a:lstStyle/>
          <a:p>
            <a:r>
              <a:rPr lang="en-CA" sz="1400" i="1" dirty="0">
                <a:latin typeface="Times New Roman" panose="02020603050405020304" pitchFamily="18" charset="0"/>
                <a:cs typeface="Times New Roman" panose="02020603050405020304" pitchFamily="18" charset="0"/>
              </a:rPr>
              <a:t>Clusters formed by taking k=2</a:t>
            </a:r>
          </a:p>
        </p:txBody>
      </p:sp>
      <p:pic>
        <p:nvPicPr>
          <p:cNvPr id="7" name="Picture 6">
            <a:extLst>
              <a:ext uri="{FF2B5EF4-FFF2-40B4-BE49-F238E27FC236}">
                <a16:creationId xmlns:a16="http://schemas.microsoft.com/office/drawing/2014/main" id="{83CD35C5-7EBB-4DA5-B978-D7C921D78BAD}"/>
              </a:ext>
            </a:extLst>
          </p:cNvPr>
          <p:cNvPicPr/>
          <p:nvPr/>
        </p:nvPicPr>
        <p:blipFill>
          <a:blip r:embed="rId2"/>
          <a:stretch>
            <a:fillRect/>
          </a:stretch>
        </p:blipFill>
        <p:spPr>
          <a:xfrm>
            <a:off x="679580" y="1408922"/>
            <a:ext cx="5063612" cy="4525347"/>
          </a:xfrm>
          <a:prstGeom prst="rect">
            <a:avLst/>
          </a:prstGeom>
        </p:spPr>
      </p:pic>
      <p:pic>
        <p:nvPicPr>
          <p:cNvPr id="10" name="Picture 9">
            <a:extLst>
              <a:ext uri="{FF2B5EF4-FFF2-40B4-BE49-F238E27FC236}">
                <a16:creationId xmlns:a16="http://schemas.microsoft.com/office/drawing/2014/main" id="{80F83412-809E-4E8B-A873-9BD74A5E6145}"/>
              </a:ext>
            </a:extLst>
          </p:cNvPr>
          <p:cNvPicPr/>
          <p:nvPr/>
        </p:nvPicPr>
        <p:blipFill>
          <a:blip r:embed="rId3"/>
          <a:stretch>
            <a:fillRect/>
          </a:stretch>
        </p:blipFill>
        <p:spPr>
          <a:xfrm>
            <a:off x="6095999" y="1469571"/>
            <a:ext cx="5416421" cy="44646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05503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12B7-253A-44F8-ABCB-FBF853F6AEFE}"/>
              </a:ext>
            </a:extLst>
          </p:cNvPr>
          <p:cNvSpPr>
            <a:spLocks noGrp="1"/>
          </p:cNvSpPr>
          <p:nvPr>
            <p:ph type="title"/>
          </p:nvPr>
        </p:nvSpPr>
        <p:spPr>
          <a:xfrm>
            <a:off x="1640156" y="619686"/>
            <a:ext cx="8911687" cy="654184"/>
          </a:xfrm>
        </p:spPr>
        <p:txBody>
          <a:bodyPr>
            <a:normAutofit/>
          </a:bodyPr>
          <a:lstStyle/>
          <a:p>
            <a:r>
              <a:rPr lang="en-CA" b="1" u="sng" dirty="0">
                <a:latin typeface="Times New Roman" panose="02020603050405020304" pitchFamily="18" charset="0"/>
                <a:cs typeface="Times New Roman" panose="02020603050405020304" pitchFamily="18" charset="0"/>
              </a:rPr>
              <a:t>Conclusion of Clustering:</a:t>
            </a:r>
            <a:endParaRPr lang="en-CA" b="1" dirty="0"/>
          </a:p>
        </p:txBody>
      </p:sp>
      <p:sp>
        <p:nvSpPr>
          <p:cNvPr id="3" name="TextBox 2">
            <a:extLst>
              <a:ext uri="{FF2B5EF4-FFF2-40B4-BE49-F238E27FC236}">
                <a16:creationId xmlns:a16="http://schemas.microsoft.com/office/drawing/2014/main" id="{209D57D3-BC64-4E74-9392-0DB557CAEBF9}"/>
              </a:ext>
            </a:extLst>
          </p:cNvPr>
          <p:cNvSpPr txBox="1"/>
          <p:nvPr/>
        </p:nvSpPr>
        <p:spPr>
          <a:xfrm>
            <a:off x="1713390" y="1464816"/>
            <a:ext cx="9312676" cy="4431983"/>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CA" sz="2200" dirty="0">
                <a:latin typeface="Times New Roman" panose="02020603050405020304" pitchFamily="18" charset="0"/>
                <a:cs typeface="Times New Roman" panose="02020603050405020304" pitchFamily="18" charset="0"/>
              </a:rPr>
              <a:t>There are 50 data points in given dataset for clustering analysis</a:t>
            </a:r>
          </a:p>
          <a:p>
            <a:pPr marL="342900" indent="-342900">
              <a:lnSpc>
                <a:spcPct val="200000"/>
              </a:lnSpc>
              <a:buFont typeface="Arial" panose="020B0604020202020204" pitchFamily="34" charset="0"/>
              <a:buChar char="•"/>
            </a:pPr>
            <a:r>
              <a:rPr lang="en-CA" sz="2200" dirty="0">
                <a:latin typeface="Times New Roman" panose="02020603050405020304" pitchFamily="18" charset="0"/>
                <a:cs typeface="Times New Roman" panose="02020603050405020304" pitchFamily="18" charset="0"/>
              </a:rPr>
              <a:t>The optimal number of clusters to analyze the dataset are 2</a:t>
            </a:r>
          </a:p>
          <a:p>
            <a:pPr marL="342900" indent="-342900">
              <a:lnSpc>
                <a:spcPct val="200000"/>
              </a:lnSpc>
              <a:buFont typeface="Arial" panose="020B0604020202020204" pitchFamily="34" charset="0"/>
              <a:buChar char="•"/>
            </a:pPr>
            <a:r>
              <a:rPr lang="en-CA" sz="2200" dirty="0">
                <a:latin typeface="Times New Roman" panose="02020603050405020304" pitchFamily="18" charset="0"/>
                <a:cs typeface="Times New Roman" panose="02020603050405020304" pitchFamily="18" charset="0"/>
              </a:rPr>
              <a:t>The proximity function performed best are Ward and Complete linkage</a:t>
            </a:r>
          </a:p>
          <a:p>
            <a:pPr marL="342900" indent="-342900">
              <a:lnSpc>
                <a:spcPct val="200000"/>
              </a:lnSpc>
              <a:buFont typeface="Arial" panose="020B0604020202020204" pitchFamily="34" charset="0"/>
              <a:buChar char="•"/>
            </a:pPr>
            <a:r>
              <a:rPr lang="en-CA" sz="2200" dirty="0">
                <a:latin typeface="Times New Roman" panose="02020603050405020304" pitchFamily="18" charset="0"/>
                <a:cs typeface="Times New Roman" panose="02020603050405020304" pitchFamily="18" charset="0"/>
              </a:rPr>
              <a:t>The singers can be classified into 2 groups based on variables</a:t>
            </a:r>
          </a:p>
          <a:p>
            <a:pPr marL="342900" indent="-342900">
              <a:lnSpc>
                <a:spcPct val="200000"/>
              </a:lnSpc>
              <a:buFont typeface="Arial" panose="020B0604020202020204" pitchFamily="34" charset="0"/>
              <a:buChar char="•"/>
            </a:pPr>
            <a:r>
              <a:rPr lang="en-CA" sz="2200" dirty="0">
                <a:latin typeface="Times New Roman" panose="02020603050405020304" pitchFamily="18" charset="0"/>
                <a:cs typeface="Times New Roman" panose="02020603050405020304" pitchFamily="18" charset="0"/>
              </a:rPr>
              <a:t>Improve recommendation system</a:t>
            </a:r>
          </a:p>
          <a:p>
            <a:pPr marL="342900" indent="-342900">
              <a:lnSpc>
                <a:spcPct val="200000"/>
              </a:lnSpc>
              <a:buFont typeface="Arial" panose="020B0604020202020204" pitchFamily="34" charset="0"/>
              <a:buChar char="•"/>
            </a:pPr>
            <a:r>
              <a:rPr lang="en-CA" sz="2200" dirty="0">
                <a:latin typeface="Times New Roman" panose="02020603050405020304" pitchFamily="18" charset="0"/>
                <a:cs typeface="Times New Roman" panose="02020603050405020304" pitchFamily="18" charset="0"/>
              </a:rPr>
              <a:t>Increase user engagement.</a:t>
            </a:r>
          </a:p>
          <a:p>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7623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01AC1-07DE-467E-8299-9172B6BDF715}"/>
              </a:ext>
            </a:extLst>
          </p:cNvPr>
          <p:cNvSpPr>
            <a:spLocks noGrp="1"/>
          </p:cNvSpPr>
          <p:nvPr>
            <p:ph type="title"/>
          </p:nvPr>
        </p:nvSpPr>
        <p:spPr>
          <a:xfrm>
            <a:off x="1687669" y="624110"/>
            <a:ext cx="4287003" cy="1280890"/>
          </a:xfrm>
        </p:spPr>
        <p:txBody>
          <a:bodyPr>
            <a:noAutofit/>
          </a:bodyPr>
          <a:lstStyle/>
          <a:p>
            <a:r>
              <a:rPr lang="en-CA" b="1" u="sng" cap="none" dirty="0">
                <a:latin typeface="Times New Roman" panose="02020603050405020304" pitchFamily="18" charset="0"/>
                <a:cs typeface="Times New Roman" panose="02020603050405020304" pitchFamily="18" charset="0"/>
              </a:rPr>
              <a:t>Datasets Description</a:t>
            </a:r>
            <a:endParaRPr lang="en-CA"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C490B05-2757-4397-9E7F-F03964D1ECEE}"/>
              </a:ext>
            </a:extLst>
          </p:cNvPr>
          <p:cNvSpPr>
            <a:spLocks noGrp="1"/>
          </p:cNvSpPr>
          <p:nvPr>
            <p:ph idx="1"/>
          </p:nvPr>
        </p:nvSpPr>
        <p:spPr>
          <a:xfrm>
            <a:off x="766916" y="2133600"/>
            <a:ext cx="5057812" cy="3777622"/>
          </a:xfrm>
        </p:spPr>
        <p:txBody>
          <a:bodyPr>
            <a:normAutofit/>
          </a:bodyPr>
          <a:lstStyle/>
          <a:p>
            <a:r>
              <a:rPr lang="en-CA" sz="2200" b="1" dirty="0">
                <a:solidFill>
                  <a:srgbClr val="000000"/>
                </a:solidFill>
                <a:latin typeface="Times New Roman" panose="02020603050405020304" pitchFamily="18" charset="0"/>
                <a:cs typeface="Times New Roman" panose="02020603050405020304" pitchFamily="18" charset="0"/>
              </a:rPr>
              <a:t>For Binary Similarity Coefficient:</a:t>
            </a:r>
            <a:r>
              <a:rPr lang="en-CA" dirty="0">
                <a:solidFill>
                  <a:srgbClr val="000000"/>
                </a:solidFill>
                <a:latin typeface="Times New Roman" panose="02020603050405020304" pitchFamily="18" charset="0"/>
                <a:cs typeface="Times New Roman" panose="02020603050405020304" pitchFamily="18" charset="0"/>
              </a:rPr>
              <a:t> </a:t>
            </a:r>
          </a:p>
          <a:p>
            <a:pPr marL="0" indent="0">
              <a:buNone/>
            </a:pPr>
            <a:r>
              <a:rPr lang="en-CA" dirty="0">
                <a:solidFill>
                  <a:srgbClr val="000000"/>
                </a:solidFill>
                <a:latin typeface="Times New Roman" panose="02020603050405020304" pitchFamily="18" charset="0"/>
                <a:cs typeface="Times New Roman" panose="02020603050405020304" pitchFamily="18" charset="0"/>
              </a:rPr>
              <a:t>Social Network Ads Data from </a:t>
            </a:r>
            <a:r>
              <a:rPr lang="en-CA" u="sng" dirty="0">
                <a:solidFill>
                  <a:srgbClr val="000000"/>
                </a:solidFill>
                <a:latin typeface="Times New Roman" panose="02020603050405020304" pitchFamily="18" charset="0"/>
                <a:cs typeface="Times New Roman" panose="02020603050405020304" pitchFamily="18" charset="0"/>
              </a:rPr>
              <a:t>https://www.kaggle.com/akram24/social-network-ads </a:t>
            </a:r>
          </a:p>
          <a:p>
            <a:pPr marL="0" indent="0">
              <a:buNone/>
            </a:pPr>
            <a:r>
              <a:rPr lang="en-CA" dirty="0">
                <a:solidFill>
                  <a:srgbClr val="000000"/>
                </a:solidFill>
                <a:latin typeface="Times New Roman" panose="02020603050405020304" pitchFamily="18" charset="0"/>
                <a:cs typeface="Times New Roman" panose="02020603050405020304" pitchFamily="18" charset="0"/>
              </a:rPr>
              <a:t>Number of Observations = 400  </a:t>
            </a:r>
          </a:p>
          <a:p>
            <a:pPr marL="0" indent="0">
              <a:buNone/>
            </a:pPr>
            <a:r>
              <a:rPr lang="en-CA" dirty="0">
                <a:solidFill>
                  <a:srgbClr val="000000"/>
                </a:solidFill>
                <a:latin typeface="Times New Roman" panose="02020603050405020304" pitchFamily="18" charset="0"/>
                <a:cs typeface="Times New Roman" panose="02020603050405020304" pitchFamily="18" charset="0"/>
              </a:rPr>
              <a:t>Number of Variables=5             </a:t>
            </a:r>
          </a:p>
          <a:p>
            <a:pPr marL="0" indent="0">
              <a:buNone/>
            </a:pPr>
            <a:endParaRPr lang="en-CA" dirty="0">
              <a:solidFill>
                <a:srgbClr val="000000"/>
              </a:solidFill>
              <a:latin typeface="Times New Roman" panose="02020603050405020304" pitchFamily="18" charset="0"/>
              <a:cs typeface="Times New Roman" panose="02020603050405020304" pitchFamily="18" charset="0"/>
            </a:endParaRPr>
          </a:p>
          <a:p>
            <a:pPr marL="0" indent="0">
              <a:buNone/>
            </a:pPr>
            <a:endParaRPr lang="en-CA" dirty="0">
              <a:solidFill>
                <a:srgbClr val="000000"/>
              </a:solidFill>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957B2113-F474-466C-8852-E589AAD7D4D1}"/>
              </a:ext>
            </a:extLst>
          </p:cNvPr>
          <p:cNvGraphicFramePr>
            <a:graphicFrameLocks noGrp="1"/>
          </p:cNvGraphicFramePr>
          <p:nvPr>
            <p:extLst>
              <p:ext uri="{D42A27DB-BD31-4B8C-83A1-F6EECF244321}">
                <p14:modId xmlns:p14="http://schemas.microsoft.com/office/powerpoint/2010/main" val="477392508"/>
              </p:ext>
            </p:extLst>
          </p:nvPr>
        </p:nvGraphicFramePr>
        <p:xfrm>
          <a:off x="6091916" y="1161778"/>
          <a:ext cx="5451629" cy="4917783"/>
        </p:xfrm>
        <a:graphic>
          <a:graphicData uri="http://schemas.openxmlformats.org/drawingml/2006/table">
            <a:tbl>
              <a:tblPr firstRow="1" firstCol="1" bandRow="1">
                <a:tableStyleId>{5C22544A-7EE6-4342-B048-85BDC9FD1C3A}</a:tableStyleId>
              </a:tblPr>
              <a:tblGrid>
                <a:gridCol w="1405678">
                  <a:extLst>
                    <a:ext uri="{9D8B030D-6E8A-4147-A177-3AD203B41FA5}">
                      <a16:colId xmlns:a16="http://schemas.microsoft.com/office/drawing/2014/main" val="1130563233"/>
                    </a:ext>
                  </a:extLst>
                </a:gridCol>
                <a:gridCol w="2532468">
                  <a:extLst>
                    <a:ext uri="{9D8B030D-6E8A-4147-A177-3AD203B41FA5}">
                      <a16:colId xmlns:a16="http://schemas.microsoft.com/office/drawing/2014/main" val="110046196"/>
                    </a:ext>
                  </a:extLst>
                </a:gridCol>
                <a:gridCol w="1513483">
                  <a:extLst>
                    <a:ext uri="{9D8B030D-6E8A-4147-A177-3AD203B41FA5}">
                      <a16:colId xmlns:a16="http://schemas.microsoft.com/office/drawing/2014/main" val="2057175762"/>
                    </a:ext>
                  </a:extLst>
                </a:gridCol>
              </a:tblGrid>
              <a:tr h="796232">
                <a:tc>
                  <a:txBody>
                    <a:bodyPr/>
                    <a:lstStyle/>
                    <a:p>
                      <a:pPr algn="just">
                        <a:lnSpc>
                          <a:spcPct val="115000"/>
                        </a:lnSpc>
                        <a:spcAft>
                          <a:spcPts val="0"/>
                        </a:spcAft>
                      </a:pPr>
                      <a:r>
                        <a:rPr lang="en-CA" sz="1700" dirty="0">
                          <a:effectLst/>
                        </a:rPr>
                        <a:t>Variable Name</a:t>
                      </a:r>
                      <a:endParaRPr lang="en-CA"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8684" marR="98684" marT="0" marB="0">
                    <a:solidFill>
                      <a:srgbClr val="A53010"/>
                    </a:solidFill>
                  </a:tcPr>
                </a:tc>
                <a:tc>
                  <a:txBody>
                    <a:bodyPr/>
                    <a:lstStyle/>
                    <a:p>
                      <a:pPr algn="just">
                        <a:lnSpc>
                          <a:spcPct val="115000"/>
                        </a:lnSpc>
                        <a:spcAft>
                          <a:spcPts val="0"/>
                        </a:spcAft>
                      </a:pPr>
                      <a:r>
                        <a:rPr lang="en-CA" sz="1700">
                          <a:effectLst/>
                        </a:rPr>
                        <a:t>Description</a:t>
                      </a:r>
                      <a:endParaRPr lang="en-CA" sz="1600">
                        <a:effectLst/>
                        <a:latin typeface="Calibri" panose="020F0502020204030204" pitchFamily="34" charset="0"/>
                        <a:ea typeface="Calibri" panose="020F0502020204030204" pitchFamily="34" charset="0"/>
                        <a:cs typeface="Times New Roman" panose="02020603050405020304" pitchFamily="18" charset="0"/>
                      </a:endParaRPr>
                    </a:p>
                  </a:txBody>
                  <a:tcPr marL="98684" marR="98684" marT="0" marB="0"/>
                </a:tc>
                <a:tc>
                  <a:txBody>
                    <a:bodyPr/>
                    <a:lstStyle/>
                    <a:p>
                      <a:pPr algn="just">
                        <a:lnSpc>
                          <a:spcPct val="115000"/>
                        </a:lnSpc>
                        <a:spcAft>
                          <a:spcPts val="0"/>
                        </a:spcAft>
                      </a:pPr>
                      <a:r>
                        <a:rPr lang="en-CA" sz="1700">
                          <a:effectLst/>
                        </a:rPr>
                        <a:t>Type</a:t>
                      </a:r>
                      <a:endParaRPr lang="en-CA" sz="1600">
                        <a:effectLst/>
                        <a:latin typeface="Calibri" panose="020F0502020204030204" pitchFamily="34" charset="0"/>
                        <a:ea typeface="Calibri" panose="020F0502020204030204" pitchFamily="34" charset="0"/>
                        <a:cs typeface="Times New Roman" panose="02020603050405020304" pitchFamily="18" charset="0"/>
                      </a:endParaRPr>
                    </a:p>
                  </a:txBody>
                  <a:tcPr marL="98684" marR="98684" marT="0" marB="0"/>
                </a:tc>
                <a:extLst>
                  <a:ext uri="{0D108BD9-81ED-4DB2-BD59-A6C34878D82A}">
                    <a16:rowId xmlns:a16="http://schemas.microsoft.com/office/drawing/2014/main" val="3210333981"/>
                  </a:ext>
                </a:extLst>
              </a:tr>
              <a:tr h="408115">
                <a:tc>
                  <a:txBody>
                    <a:bodyPr/>
                    <a:lstStyle/>
                    <a:p>
                      <a:pPr algn="just">
                        <a:lnSpc>
                          <a:spcPct val="115000"/>
                        </a:lnSpc>
                        <a:spcAft>
                          <a:spcPts val="0"/>
                        </a:spcAft>
                      </a:pPr>
                      <a:r>
                        <a:rPr lang="en-CA" sz="1700">
                          <a:effectLst/>
                        </a:rPr>
                        <a:t>User ID</a:t>
                      </a:r>
                      <a:endParaRPr lang="en-CA" sz="1600">
                        <a:effectLst/>
                        <a:latin typeface="Calibri" panose="020F0502020204030204" pitchFamily="34" charset="0"/>
                        <a:ea typeface="Calibri" panose="020F0502020204030204" pitchFamily="34" charset="0"/>
                        <a:cs typeface="Times New Roman" panose="02020603050405020304" pitchFamily="18" charset="0"/>
                      </a:endParaRPr>
                    </a:p>
                  </a:txBody>
                  <a:tcPr marL="98684" marR="98684" marT="0" marB="0"/>
                </a:tc>
                <a:tc>
                  <a:txBody>
                    <a:bodyPr/>
                    <a:lstStyle/>
                    <a:p>
                      <a:pPr algn="just">
                        <a:lnSpc>
                          <a:spcPct val="115000"/>
                        </a:lnSpc>
                        <a:spcAft>
                          <a:spcPts val="0"/>
                        </a:spcAft>
                      </a:pPr>
                      <a:r>
                        <a:rPr lang="en-CA" sz="1700">
                          <a:effectLst/>
                        </a:rPr>
                        <a:t>Consumer User ID</a:t>
                      </a:r>
                      <a:endParaRPr lang="en-CA" sz="1600">
                        <a:effectLst/>
                        <a:latin typeface="Calibri" panose="020F0502020204030204" pitchFamily="34" charset="0"/>
                        <a:ea typeface="Calibri" panose="020F0502020204030204" pitchFamily="34" charset="0"/>
                        <a:cs typeface="Times New Roman" panose="02020603050405020304" pitchFamily="18" charset="0"/>
                      </a:endParaRPr>
                    </a:p>
                  </a:txBody>
                  <a:tcPr marL="98684" marR="98684" marT="0" marB="0"/>
                </a:tc>
                <a:tc>
                  <a:txBody>
                    <a:bodyPr/>
                    <a:lstStyle/>
                    <a:p>
                      <a:pPr algn="just">
                        <a:lnSpc>
                          <a:spcPct val="115000"/>
                        </a:lnSpc>
                        <a:spcAft>
                          <a:spcPts val="0"/>
                        </a:spcAft>
                      </a:pPr>
                      <a:r>
                        <a:rPr lang="en-CA" sz="1700" dirty="0" err="1">
                          <a:effectLst/>
                        </a:rPr>
                        <a:t>Quantitative:Nominal</a:t>
                      </a:r>
                      <a:endParaRPr lang="en-CA"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8684" marR="98684" marT="0" marB="0"/>
                </a:tc>
                <a:extLst>
                  <a:ext uri="{0D108BD9-81ED-4DB2-BD59-A6C34878D82A}">
                    <a16:rowId xmlns:a16="http://schemas.microsoft.com/office/drawing/2014/main" val="148288537"/>
                  </a:ext>
                </a:extLst>
              </a:tr>
              <a:tr h="796232">
                <a:tc>
                  <a:txBody>
                    <a:bodyPr/>
                    <a:lstStyle/>
                    <a:p>
                      <a:pPr algn="just">
                        <a:lnSpc>
                          <a:spcPct val="115000"/>
                        </a:lnSpc>
                        <a:spcAft>
                          <a:spcPts val="0"/>
                        </a:spcAft>
                      </a:pPr>
                      <a:r>
                        <a:rPr lang="en-CA" sz="1700">
                          <a:effectLst/>
                        </a:rPr>
                        <a:t>'Age'</a:t>
                      </a:r>
                      <a:endParaRPr lang="en-CA" sz="1600">
                        <a:effectLst/>
                        <a:latin typeface="Calibri" panose="020F0502020204030204" pitchFamily="34" charset="0"/>
                        <a:ea typeface="Calibri" panose="020F0502020204030204" pitchFamily="34" charset="0"/>
                        <a:cs typeface="Times New Roman" panose="02020603050405020304" pitchFamily="18" charset="0"/>
                      </a:endParaRPr>
                    </a:p>
                  </a:txBody>
                  <a:tcPr marL="98684" marR="98684" marT="0" marB="0"/>
                </a:tc>
                <a:tc>
                  <a:txBody>
                    <a:bodyPr/>
                    <a:lstStyle/>
                    <a:p>
                      <a:pPr algn="just">
                        <a:lnSpc>
                          <a:spcPct val="115000"/>
                        </a:lnSpc>
                        <a:spcAft>
                          <a:spcPts val="0"/>
                        </a:spcAft>
                      </a:pPr>
                      <a:r>
                        <a:rPr lang="en-CA" sz="1700">
                          <a:effectLst/>
                        </a:rPr>
                        <a:t>Consumer age in years</a:t>
                      </a:r>
                      <a:endParaRPr lang="en-CA" sz="1600">
                        <a:effectLst/>
                        <a:latin typeface="Calibri" panose="020F0502020204030204" pitchFamily="34" charset="0"/>
                        <a:ea typeface="Calibri" panose="020F0502020204030204" pitchFamily="34" charset="0"/>
                        <a:cs typeface="Times New Roman" panose="02020603050405020304" pitchFamily="18" charset="0"/>
                      </a:endParaRPr>
                    </a:p>
                  </a:txBody>
                  <a:tcPr marL="98684" marR="98684" marT="0" marB="0"/>
                </a:tc>
                <a:tc>
                  <a:txBody>
                    <a:bodyPr/>
                    <a:lstStyle/>
                    <a:p>
                      <a:pPr algn="just">
                        <a:lnSpc>
                          <a:spcPct val="115000"/>
                        </a:lnSpc>
                        <a:spcAft>
                          <a:spcPts val="0"/>
                        </a:spcAft>
                      </a:pPr>
                      <a:r>
                        <a:rPr lang="en-CA" sz="1700">
                          <a:effectLst/>
                        </a:rPr>
                        <a:t>Quantitative: Ratio</a:t>
                      </a:r>
                      <a:endParaRPr lang="en-CA" sz="1600">
                        <a:effectLst/>
                        <a:latin typeface="Calibri" panose="020F0502020204030204" pitchFamily="34" charset="0"/>
                        <a:ea typeface="Calibri" panose="020F0502020204030204" pitchFamily="34" charset="0"/>
                        <a:cs typeface="Times New Roman" panose="02020603050405020304" pitchFamily="18" charset="0"/>
                      </a:endParaRPr>
                    </a:p>
                  </a:txBody>
                  <a:tcPr marL="98684" marR="98684" marT="0" marB="0"/>
                </a:tc>
                <a:extLst>
                  <a:ext uri="{0D108BD9-81ED-4DB2-BD59-A6C34878D82A}">
                    <a16:rowId xmlns:a16="http://schemas.microsoft.com/office/drawing/2014/main" val="757294269"/>
                  </a:ext>
                </a:extLst>
              </a:tr>
              <a:tr h="1156402">
                <a:tc>
                  <a:txBody>
                    <a:bodyPr/>
                    <a:lstStyle/>
                    <a:p>
                      <a:pPr algn="just">
                        <a:lnSpc>
                          <a:spcPct val="115000"/>
                        </a:lnSpc>
                        <a:spcAft>
                          <a:spcPts val="0"/>
                        </a:spcAft>
                      </a:pPr>
                      <a:r>
                        <a:rPr lang="en-CA" sz="1700" dirty="0">
                          <a:effectLst/>
                        </a:rPr>
                        <a:t>'Estimated Salary'</a:t>
                      </a:r>
                      <a:endParaRPr lang="en-CA"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8684" marR="98684" marT="0" marB="0"/>
                </a:tc>
                <a:tc>
                  <a:txBody>
                    <a:bodyPr/>
                    <a:lstStyle/>
                    <a:p>
                      <a:pPr algn="just">
                        <a:lnSpc>
                          <a:spcPct val="115000"/>
                        </a:lnSpc>
                        <a:spcAft>
                          <a:spcPts val="0"/>
                        </a:spcAft>
                      </a:pPr>
                      <a:r>
                        <a:rPr lang="en-CA" sz="1700" dirty="0">
                          <a:effectLst/>
                        </a:rPr>
                        <a:t>Estimated salary of Consumer</a:t>
                      </a:r>
                      <a:endParaRPr lang="en-CA"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8684" marR="98684" marT="0" marB="0"/>
                </a:tc>
                <a:tc>
                  <a:txBody>
                    <a:bodyPr/>
                    <a:lstStyle/>
                    <a:p>
                      <a:pPr algn="just">
                        <a:lnSpc>
                          <a:spcPct val="115000"/>
                        </a:lnSpc>
                        <a:spcAft>
                          <a:spcPts val="0"/>
                        </a:spcAft>
                      </a:pPr>
                      <a:r>
                        <a:rPr lang="en-CA" sz="1700" dirty="0" err="1">
                          <a:effectLst/>
                        </a:rPr>
                        <a:t>Quantitative:Ratio</a:t>
                      </a:r>
                      <a:endParaRPr lang="en-CA"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8684" marR="98684" marT="0" marB="0"/>
                </a:tc>
                <a:extLst>
                  <a:ext uri="{0D108BD9-81ED-4DB2-BD59-A6C34878D82A}">
                    <a16:rowId xmlns:a16="http://schemas.microsoft.com/office/drawing/2014/main" val="380831183"/>
                  </a:ext>
                </a:extLst>
              </a:tr>
              <a:tr h="796232">
                <a:tc>
                  <a:txBody>
                    <a:bodyPr/>
                    <a:lstStyle/>
                    <a:p>
                      <a:pPr algn="just">
                        <a:lnSpc>
                          <a:spcPct val="115000"/>
                        </a:lnSpc>
                        <a:spcAft>
                          <a:spcPts val="0"/>
                        </a:spcAft>
                      </a:pPr>
                      <a:r>
                        <a:rPr lang="en-CA" sz="1700">
                          <a:effectLst/>
                        </a:rPr>
                        <a:t>'Gender'</a:t>
                      </a:r>
                      <a:endParaRPr lang="en-CA" sz="1600">
                        <a:effectLst/>
                        <a:latin typeface="Calibri" panose="020F0502020204030204" pitchFamily="34" charset="0"/>
                        <a:ea typeface="Calibri" panose="020F0502020204030204" pitchFamily="34" charset="0"/>
                        <a:cs typeface="Times New Roman" panose="02020603050405020304" pitchFamily="18" charset="0"/>
                      </a:endParaRPr>
                    </a:p>
                  </a:txBody>
                  <a:tcPr marL="98684" marR="98684" marT="0" marB="0"/>
                </a:tc>
                <a:tc>
                  <a:txBody>
                    <a:bodyPr/>
                    <a:lstStyle/>
                    <a:p>
                      <a:pPr algn="just">
                        <a:lnSpc>
                          <a:spcPct val="115000"/>
                        </a:lnSpc>
                        <a:spcAft>
                          <a:spcPts val="0"/>
                        </a:spcAft>
                      </a:pPr>
                      <a:r>
                        <a:rPr lang="en-CA" sz="1700" dirty="0">
                          <a:effectLst/>
                        </a:rPr>
                        <a:t>Gender of consumer</a:t>
                      </a:r>
                      <a:endParaRPr lang="en-CA"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8684" marR="98684" marT="0" marB="0"/>
                </a:tc>
                <a:tc>
                  <a:txBody>
                    <a:bodyPr/>
                    <a:lstStyle/>
                    <a:p>
                      <a:pPr algn="just">
                        <a:lnSpc>
                          <a:spcPct val="115000"/>
                        </a:lnSpc>
                        <a:spcAft>
                          <a:spcPts val="0"/>
                        </a:spcAft>
                      </a:pPr>
                      <a:r>
                        <a:rPr lang="en-CA" sz="1700">
                          <a:effectLst/>
                        </a:rPr>
                        <a:t>Categorial: Nominal</a:t>
                      </a:r>
                      <a:endParaRPr lang="en-CA" sz="1600">
                        <a:effectLst/>
                        <a:latin typeface="Calibri" panose="020F0502020204030204" pitchFamily="34" charset="0"/>
                        <a:ea typeface="Calibri" panose="020F0502020204030204" pitchFamily="34" charset="0"/>
                        <a:cs typeface="Times New Roman" panose="02020603050405020304" pitchFamily="18" charset="0"/>
                      </a:endParaRPr>
                    </a:p>
                  </a:txBody>
                  <a:tcPr marL="98684" marR="98684" marT="0" marB="0"/>
                </a:tc>
                <a:extLst>
                  <a:ext uri="{0D108BD9-81ED-4DB2-BD59-A6C34878D82A}">
                    <a16:rowId xmlns:a16="http://schemas.microsoft.com/office/drawing/2014/main" val="550933139"/>
                  </a:ext>
                </a:extLst>
              </a:tr>
              <a:tr h="796232">
                <a:tc>
                  <a:txBody>
                    <a:bodyPr/>
                    <a:lstStyle/>
                    <a:p>
                      <a:pPr algn="just">
                        <a:lnSpc>
                          <a:spcPct val="115000"/>
                        </a:lnSpc>
                        <a:spcAft>
                          <a:spcPts val="0"/>
                        </a:spcAft>
                      </a:pPr>
                      <a:r>
                        <a:rPr lang="en-CA" sz="1700">
                          <a:effectLst/>
                        </a:rPr>
                        <a:t>'Purchased'</a:t>
                      </a:r>
                      <a:endParaRPr lang="en-CA" sz="1600">
                        <a:effectLst/>
                        <a:latin typeface="Calibri" panose="020F0502020204030204" pitchFamily="34" charset="0"/>
                        <a:ea typeface="Calibri" panose="020F0502020204030204" pitchFamily="34" charset="0"/>
                        <a:cs typeface="Times New Roman" panose="02020603050405020304" pitchFamily="18" charset="0"/>
                      </a:endParaRPr>
                    </a:p>
                  </a:txBody>
                  <a:tcPr marL="98684" marR="98684" marT="0" marB="0"/>
                </a:tc>
                <a:tc>
                  <a:txBody>
                    <a:bodyPr/>
                    <a:lstStyle/>
                    <a:p>
                      <a:pPr algn="just">
                        <a:lnSpc>
                          <a:spcPct val="115000"/>
                        </a:lnSpc>
                        <a:spcAft>
                          <a:spcPts val="0"/>
                        </a:spcAft>
                      </a:pPr>
                      <a:r>
                        <a:rPr lang="en-CA" sz="1700">
                          <a:effectLst/>
                        </a:rPr>
                        <a:t>Did the consumer purchase?</a:t>
                      </a:r>
                      <a:endParaRPr lang="en-CA" sz="1600">
                        <a:effectLst/>
                        <a:latin typeface="Calibri" panose="020F0502020204030204" pitchFamily="34" charset="0"/>
                        <a:ea typeface="Calibri" panose="020F0502020204030204" pitchFamily="34" charset="0"/>
                        <a:cs typeface="Times New Roman" panose="02020603050405020304" pitchFamily="18" charset="0"/>
                      </a:endParaRPr>
                    </a:p>
                  </a:txBody>
                  <a:tcPr marL="98684" marR="98684" marT="0" marB="0"/>
                </a:tc>
                <a:tc>
                  <a:txBody>
                    <a:bodyPr/>
                    <a:lstStyle/>
                    <a:p>
                      <a:pPr algn="just">
                        <a:lnSpc>
                          <a:spcPct val="115000"/>
                        </a:lnSpc>
                        <a:spcAft>
                          <a:spcPts val="0"/>
                        </a:spcAft>
                      </a:pPr>
                      <a:r>
                        <a:rPr lang="en-CA" sz="1700" dirty="0">
                          <a:effectLst/>
                        </a:rPr>
                        <a:t>Categorical: Nominal</a:t>
                      </a:r>
                      <a:endParaRPr lang="en-CA"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8684" marR="98684" marT="0" marB="0"/>
                </a:tc>
                <a:extLst>
                  <a:ext uri="{0D108BD9-81ED-4DB2-BD59-A6C34878D82A}">
                    <a16:rowId xmlns:a16="http://schemas.microsoft.com/office/drawing/2014/main" val="2913643816"/>
                  </a:ext>
                </a:extLst>
              </a:tr>
            </a:tbl>
          </a:graphicData>
        </a:graphic>
      </p:graphicFrame>
    </p:spTree>
    <p:extLst>
      <p:ext uri="{BB962C8B-B14F-4D97-AF65-F5344CB8AC3E}">
        <p14:creationId xmlns:p14="http://schemas.microsoft.com/office/powerpoint/2010/main" val="3724107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12B7-253A-44F8-ABCB-FBF853F6AEFE}"/>
              </a:ext>
            </a:extLst>
          </p:cNvPr>
          <p:cNvSpPr>
            <a:spLocks noGrp="1"/>
          </p:cNvSpPr>
          <p:nvPr>
            <p:ph type="title"/>
          </p:nvPr>
        </p:nvSpPr>
        <p:spPr>
          <a:xfrm>
            <a:off x="1640156" y="619686"/>
            <a:ext cx="8911687" cy="654184"/>
          </a:xfrm>
        </p:spPr>
        <p:txBody>
          <a:bodyPr>
            <a:normAutofit/>
          </a:bodyPr>
          <a:lstStyle/>
          <a:p>
            <a:r>
              <a:rPr lang="en-CA" sz="3200" b="1" u="sng" dirty="0">
                <a:latin typeface="Times New Roman" panose="02020603050405020304" pitchFamily="18" charset="0"/>
                <a:cs typeface="Times New Roman" panose="02020603050405020304" pitchFamily="18" charset="0"/>
              </a:rPr>
              <a:t>EDA: </a:t>
            </a:r>
            <a:r>
              <a:rPr lang="en-CA" sz="3200" b="1" dirty="0">
                <a:solidFill>
                  <a:srgbClr val="000000"/>
                </a:solidFill>
                <a:latin typeface="Times New Roman" panose="02020603050405020304" pitchFamily="18" charset="0"/>
                <a:cs typeface="Times New Roman" panose="02020603050405020304" pitchFamily="18" charset="0"/>
              </a:rPr>
              <a:t>Social Network Ads</a:t>
            </a:r>
            <a:endParaRPr lang="en-CA" sz="3200" b="1" dirty="0"/>
          </a:p>
        </p:txBody>
      </p:sp>
      <p:pic>
        <p:nvPicPr>
          <p:cNvPr id="4" name="Picture 3" descr="A screenshot of a cell phone&#10;&#10;Description automatically generated">
            <a:extLst>
              <a:ext uri="{FF2B5EF4-FFF2-40B4-BE49-F238E27FC236}">
                <a16:creationId xmlns:a16="http://schemas.microsoft.com/office/drawing/2014/main" id="{57E04A92-5099-4DA6-9169-4813B85FE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8075" y="1632981"/>
            <a:ext cx="6901484" cy="5063549"/>
          </a:xfrm>
          <a:prstGeom prst="rect">
            <a:avLst/>
          </a:prstGeom>
        </p:spPr>
      </p:pic>
    </p:spTree>
    <p:extLst>
      <p:ext uri="{BB962C8B-B14F-4D97-AF65-F5344CB8AC3E}">
        <p14:creationId xmlns:p14="http://schemas.microsoft.com/office/powerpoint/2010/main" val="3971893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12B7-253A-44F8-ABCB-FBF853F6AEFE}"/>
              </a:ext>
            </a:extLst>
          </p:cNvPr>
          <p:cNvSpPr>
            <a:spLocks noGrp="1"/>
          </p:cNvSpPr>
          <p:nvPr>
            <p:ph type="title"/>
          </p:nvPr>
        </p:nvSpPr>
        <p:spPr>
          <a:xfrm>
            <a:off x="1640156" y="619686"/>
            <a:ext cx="8911687" cy="654184"/>
          </a:xfrm>
        </p:spPr>
        <p:txBody>
          <a:bodyPr>
            <a:normAutofit fontScale="90000"/>
          </a:bodyPr>
          <a:lstStyle/>
          <a:p>
            <a:r>
              <a:rPr lang="en-CA" b="1" u="sng" dirty="0">
                <a:latin typeface="Times New Roman" panose="02020603050405020304" pitchFamily="18" charset="0"/>
                <a:cs typeface="Times New Roman" panose="02020603050405020304" pitchFamily="18" charset="0"/>
              </a:rPr>
              <a:t>EDA: </a:t>
            </a:r>
            <a:r>
              <a:rPr lang="en-CA" b="1" dirty="0">
                <a:solidFill>
                  <a:srgbClr val="000000"/>
                </a:solidFill>
                <a:latin typeface="Times New Roman" panose="02020603050405020304" pitchFamily="18" charset="0"/>
                <a:cs typeface="Times New Roman" panose="02020603050405020304" pitchFamily="18" charset="0"/>
              </a:rPr>
              <a:t>Social Network Ads</a:t>
            </a:r>
            <a:br>
              <a:rPr lang="en-CA" b="1" dirty="0">
                <a:solidFill>
                  <a:srgbClr val="000000"/>
                </a:solidFill>
                <a:latin typeface="Times New Roman" panose="02020603050405020304" pitchFamily="18" charset="0"/>
                <a:cs typeface="Times New Roman" panose="02020603050405020304" pitchFamily="18" charset="0"/>
              </a:rPr>
            </a:br>
            <a:r>
              <a:rPr lang="en-CA" b="1" dirty="0">
                <a:latin typeface="Times New Roman" panose="02020603050405020304" pitchFamily="18" charset="0"/>
                <a:cs typeface="Times New Roman" panose="02020603050405020304" pitchFamily="18" charset="0"/>
              </a:rPr>
              <a:t>contd..</a:t>
            </a:r>
            <a:endParaRPr lang="en-CA" b="1" dirty="0"/>
          </a:p>
        </p:txBody>
      </p:sp>
      <p:pic>
        <p:nvPicPr>
          <p:cNvPr id="4" name="Picture 3">
            <a:extLst>
              <a:ext uri="{FF2B5EF4-FFF2-40B4-BE49-F238E27FC236}">
                <a16:creationId xmlns:a16="http://schemas.microsoft.com/office/drawing/2014/main" id="{57E04A92-5099-4DA6-9169-4813B85FE5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48075" y="1619250"/>
            <a:ext cx="7562850" cy="4619064"/>
          </a:xfrm>
          <a:prstGeom prst="rect">
            <a:avLst/>
          </a:prstGeom>
        </p:spPr>
      </p:pic>
    </p:spTree>
    <p:extLst>
      <p:ext uri="{BB962C8B-B14F-4D97-AF65-F5344CB8AC3E}">
        <p14:creationId xmlns:p14="http://schemas.microsoft.com/office/powerpoint/2010/main" val="1378032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01AC1-07DE-467E-8299-9172B6BDF715}"/>
              </a:ext>
            </a:extLst>
          </p:cNvPr>
          <p:cNvSpPr>
            <a:spLocks noGrp="1"/>
          </p:cNvSpPr>
          <p:nvPr>
            <p:ph type="title"/>
          </p:nvPr>
        </p:nvSpPr>
        <p:spPr>
          <a:xfrm>
            <a:off x="1687669" y="624110"/>
            <a:ext cx="4011795" cy="1280890"/>
          </a:xfrm>
        </p:spPr>
        <p:txBody>
          <a:bodyPr>
            <a:noAutofit/>
          </a:bodyPr>
          <a:lstStyle/>
          <a:p>
            <a:pPr>
              <a:lnSpc>
                <a:spcPct val="90000"/>
              </a:lnSpc>
            </a:pPr>
            <a:r>
              <a:rPr lang="en-CA" sz="3200" b="1" u="sng" cap="none" dirty="0">
                <a:latin typeface="Times New Roman" panose="02020603050405020304" pitchFamily="18" charset="0"/>
                <a:cs typeface="Times New Roman" panose="02020603050405020304" pitchFamily="18" charset="0"/>
              </a:rPr>
              <a:t>Datasets</a:t>
            </a:r>
            <a:r>
              <a:rPr lang="en-CA" sz="3200" b="1" cap="none" dirty="0">
                <a:latin typeface="Times New Roman" panose="02020603050405020304" pitchFamily="18" charset="0"/>
                <a:cs typeface="Times New Roman" panose="02020603050405020304" pitchFamily="18" charset="0"/>
              </a:rPr>
              <a:t> </a:t>
            </a:r>
            <a:r>
              <a:rPr lang="en-CA" sz="3200" b="1" u="sng" cap="none" dirty="0">
                <a:latin typeface="Times New Roman" panose="02020603050405020304" pitchFamily="18" charset="0"/>
                <a:cs typeface="Times New Roman" panose="02020603050405020304" pitchFamily="18" charset="0"/>
              </a:rPr>
              <a:t>Description</a:t>
            </a:r>
            <a:r>
              <a:rPr lang="en-CA" sz="3200" b="1" cap="none" dirty="0">
                <a:latin typeface="Times New Roman" panose="02020603050405020304" pitchFamily="18" charset="0"/>
                <a:cs typeface="Times New Roman" panose="02020603050405020304" pitchFamily="18" charset="0"/>
              </a:rPr>
              <a:t>                                contd..</a:t>
            </a:r>
            <a:br>
              <a:rPr lang="en-CA" sz="3200" b="1" cap="none" dirty="0">
                <a:latin typeface="Times New Roman" panose="02020603050405020304" pitchFamily="18" charset="0"/>
                <a:cs typeface="Times New Roman" panose="02020603050405020304" pitchFamily="18" charset="0"/>
              </a:rPr>
            </a:br>
            <a:endParaRPr lang="en-CA"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C490B05-2757-4397-9E7F-F03964D1ECEE}"/>
              </a:ext>
            </a:extLst>
          </p:cNvPr>
          <p:cNvSpPr>
            <a:spLocks noGrp="1"/>
          </p:cNvSpPr>
          <p:nvPr>
            <p:ph idx="1"/>
          </p:nvPr>
        </p:nvSpPr>
        <p:spPr>
          <a:xfrm>
            <a:off x="887544" y="1905000"/>
            <a:ext cx="4140772" cy="3777622"/>
          </a:xfrm>
        </p:spPr>
        <p:txBody>
          <a:bodyPr>
            <a:normAutofit/>
          </a:bodyPr>
          <a:lstStyle/>
          <a:p>
            <a:r>
              <a:rPr lang="en-CA" sz="2200" b="1" dirty="0">
                <a:solidFill>
                  <a:srgbClr val="000000"/>
                </a:solidFill>
                <a:latin typeface="Times New Roman" panose="02020603050405020304" pitchFamily="18" charset="0"/>
                <a:cs typeface="Times New Roman" panose="02020603050405020304" pitchFamily="18" charset="0"/>
              </a:rPr>
              <a:t>For Clustering:</a:t>
            </a:r>
            <a:r>
              <a:rPr lang="en-CA" dirty="0">
                <a:solidFill>
                  <a:srgbClr val="000000"/>
                </a:solidFill>
                <a:latin typeface="Times New Roman" panose="02020603050405020304" pitchFamily="18" charset="0"/>
                <a:cs typeface="Times New Roman" panose="02020603050405020304" pitchFamily="18" charset="0"/>
              </a:rPr>
              <a:t> </a:t>
            </a:r>
          </a:p>
          <a:p>
            <a:pPr marL="0" indent="0">
              <a:buNone/>
            </a:pPr>
            <a:r>
              <a:rPr lang="en-CA" dirty="0">
                <a:solidFill>
                  <a:srgbClr val="000000"/>
                </a:solidFill>
                <a:latin typeface="Times New Roman" panose="02020603050405020304" pitchFamily="18" charset="0"/>
                <a:cs typeface="Times New Roman" panose="02020603050405020304" pitchFamily="18" charset="0"/>
              </a:rPr>
              <a:t>Top 50 Spotify Songs Data from </a:t>
            </a:r>
            <a:r>
              <a:rPr lang="en-CA" u="sng" dirty="0">
                <a:solidFill>
                  <a:srgbClr val="00000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https://www.kaggle.com/leonardopena/top50spotify2019</a:t>
            </a:r>
            <a:r>
              <a:rPr lang="en-CA" u="sng" dirty="0">
                <a:solidFill>
                  <a:srgbClr val="000000"/>
                </a:solidFill>
                <a:latin typeface="Times New Roman" panose="02020603050405020304" pitchFamily="18" charset="0"/>
                <a:cs typeface="Times New Roman" panose="02020603050405020304" pitchFamily="18" charset="0"/>
              </a:rPr>
              <a:t> </a:t>
            </a:r>
          </a:p>
          <a:p>
            <a:pPr marL="0" indent="0">
              <a:buNone/>
            </a:pPr>
            <a:r>
              <a:rPr lang="en-CA" dirty="0">
                <a:solidFill>
                  <a:srgbClr val="000000"/>
                </a:solidFill>
                <a:latin typeface="Times New Roman" panose="02020603050405020304" pitchFamily="18" charset="0"/>
                <a:cs typeface="Times New Roman" panose="02020603050405020304" pitchFamily="18" charset="0"/>
              </a:rPr>
              <a:t>Number of Observations = 50</a:t>
            </a:r>
          </a:p>
          <a:p>
            <a:pPr marL="0" indent="0">
              <a:buNone/>
            </a:pPr>
            <a:r>
              <a:rPr lang="en-CA" dirty="0">
                <a:solidFill>
                  <a:srgbClr val="000000"/>
                </a:solidFill>
                <a:latin typeface="Times New Roman" panose="02020603050405020304" pitchFamily="18" charset="0"/>
                <a:cs typeface="Times New Roman" panose="02020603050405020304" pitchFamily="18" charset="0"/>
              </a:rPr>
              <a:t>Number of Variables=13</a:t>
            </a:r>
          </a:p>
          <a:p>
            <a:pPr marL="0" indent="0">
              <a:buNone/>
            </a:pPr>
            <a:endParaRPr lang="en-CA" dirty="0">
              <a:solidFill>
                <a:srgbClr val="000000"/>
              </a:solidFill>
            </a:endParaRPr>
          </a:p>
          <a:p>
            <a:pPr marL="0" indent="0">
              <a:buNone/>
            </a:pPr>
            <a:endParaRPr lang="en-CA" dirty="0">
              <a:solidFill>
                <a:srgbClr val="000000"/>
              </a:solidFill>
            </a:endParaRPr>
          </a:p>
        </p:txBody>
      </p:sp>
      <p:graphicFrame>
        <p:nvGraphicFramePr>
          <p:cNvPr id="5" name="Table 4">
            <a:extLst>
              <a:ext uri="{FF2B5EF4-FFF2-40B4-BE49-F238E27FC236}">
                <a16:creationId xmlns:a16="http://schemas.microsoft.com/office/drawing/2014/main" id="{B7B74994-FA69-4000-B7A4-3C5EF2240A5D}"/>
              </a:ext>
            </a:extLst>
          </p:cNvPr>
          <p:cNvGraphicFramePr>
            <a:graphicFrameLocks noGrp="1"/>
          </p:cNvGraphicFramePr>
          <p:nvPr/>
        </p:nvGraphicFramePr>
        <p:xfrm>
          <a:off x="5181600" y="1074287"/>
          <a:ext cx="6872748" cy="5650974"/>
        </p:xfrm>
        <a:graphic>
          <a:graphicData uri="http://schemas.openxmlformats.org/drawingml/2006/table">
            <a:tbl>
              <a:tblPr firstRow="1" firstCol="1" bandRow="1">
                <a:tableStyleId>{5C22544A-7EE6-4342-B048-85BDC9FD1C3A}</a:tableStyleId>
              </a:tblPr>
              <a:tblGrid>
                <a:gridCol w="1578878">
                  <a:extLst>
                    <a:ext uri="{9D8B030D-6E8A-4147-A177-3AD203B41FA5}">
                      <a16:colId xmlns:a16="http://schemas.microsoft.com/office/drawing/2014/main" val="2000175052"/>
                    </a:ext>
                  </a:extLst>
                </a:gridCol>
                <a:gridCol w="3619183">
                  <a:extLst>
                    <a:ext uri="{9D8B030D-6E8A-4147-A177-3AD203B41FA5}">
                      <a16:colId xmlns:a16="http://schemas.microsoft.com/office/drawing/2014/main" val="2591685978"/>
                    </a:ext>
                  </a:extLst>
                </a:gridCol>
                <a:gridCol w="1674687">
                  <a:extLst>
                    <a:ext uri="{9D8B030D-6E8A-4147-A177-3AD203B41FA5}">
                      <a16:colId xmlns:a16="http://schemas.microsoft.com/office/drawing/2014/main" val="362865026"/>
                    </a:ext>
                  </a:extLst>
                </a:gridCol>
              </a:tblGrid>
              <a:tr h="280895">
                <a:tc>
                  <a:txBody>
                    <a:bodyPr/>
                    <a:lstStyle/>
                    <a:p>
                      <a:pPr algn="just">
                        <a:lnSpc>
                          <a:spcPct val="115000"/>
                        </a:lnSpc>
                        <a:spcAft>
                          <a:spcPts val="0"/>
                        </a:spcAft>
                      </a:pPr>
                      <a:r>
                        <a:rPr lang="en-CA" sz="1100">
                          <a:effectLst/>
                        </a:rPr>
                        <a:t>Variable Name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a:effectLst/>
                        </a:rPr>
                        <a:t>Description</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a:effectLst/>
                        </a:rPr>
                        <a:t>Type/Scale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extLst>
                  <a:ext uri="{0D108BD9-81ED-4DB2-BD59-A6C34878D82A}">
                    <a16:rowId xmlns:a16="http://schemas.microsoft.com/office/drawing/2014/main" val="981185256"/>
                  </a:ext>
                </a:extLst>
              </a:tr>
              <a:tr h="280895">
                <a:tc>
                  <a:txBody>
                    <a:bodyPr/>
                    <a:lstStyle/>
                    <a:p>
                      <a:pPr algn="just">
                        <a:lnSpc>
                          <a:spcPct val="115000"/>
                        </a:lnSpc>
                        <a:spcAft>
                          <a:spcPts val="0"/>
                        </a:spcAft>
                      </a:pPr>
                      <a:r>
                        <a:rPr lang="en-CA" sz="1100">
                          <a:effectLst/>
                        </a:rPr>
                        <a:t>Track Name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dirty="0">
                          <a:effectLst/>
                        </a:rPr>
                        <a:t>Name of the track</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a:effectLst/>
                        </a:rPr>
                        <a:t>Nominal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extLst>
                  <a:ext uri="{0D108BD9-81ED-4DB2-BD59-A6C34878D82A}">
                    <a16:rowId xmlns:a16="http://schemas.microsoft.com/office/drawing/2014/main" val="409990295"/>
                  </a:ext>
                </a:extLst>
              </a:tr>
              <a:tr h="280895">
                <a:tc>
                  <a:txBody>
                    <a:bodyPr/>
                    <a:lstStyle/>
                    <a:p>
                      <a:pPr algn="just">
                        <a:lnSpc>
                          <a:spcPct val="115000"/>
                        </a:lnSpc>
                        <a:spcAft>
                          <a:spcPts val="0"/>
                        </a:spcAft>
                      </a:pPr>
                      <a:r>
                        <a:rPr lang="en-CA" sz="1100">
                          <a:effectLst/>
                        </a:rPr>
                        <a:t>Artist Name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a:effectLst/>
                        </a:rPr>
                        <a:t>Name of the Artist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dirty="0">
                          <a:effectLst/>
                        </a:rPr>
                        <a:t>Nominal</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extLst>
                  <a:ext uri="{0D108BD9-81ED-4DB2-BD59-A6C34878D82A}">
                    <a16:rowId xmlns:a16="http://schemas.microsoft.com/office/drawing/2014/main" val="2538138801"/>
                  </a:ext>
                </a:extLst>
              </a:tr>
              <a:tr h="280895">
                <a:tc>
                  <a:txBody>
                    <a:bodyPr/>
                    <a:lstStyle/>
                    <a:p>
                      <a:pPr algn="just">
                        <a:lnSpc>
                          <a:spcPct val="115000"/>
                        </a:lnSpc>
                        <a:spcAft>
                          <a:spcPts val="0"/>
                        </a:spcAft>
                      </a:pPr>
                      <a:r>
                        <a:rPr lang="en-CA" sz="1100">
                          <a:effectLst/>
                        </a:rPr>
                        <a:t>Genre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a:effectLst/>
                        </a:rPr>
                        <a:t>The genre of the track</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a:effectLst/>
                        </a:rPr>
                        <a:t>Nominal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extLst>
                  <a:ext uri="{0D108BD9-81ED-4DB2-BD59-A6C34878D82A}">
                    <a16:rowId xmlns:a16="http://schemas.microsoft.com/office/drawing/2014/main" val="1877090579"/>
                  </a:ext>
                </a:extLst>
              </a:tr>
              <a:tr h="280895">
                <a:tc>
                  <a:txBody>
                    <a:bodyPr/>
                    <a:lstStyle/>
                    <a:p>
                      <a:pPr algn="just">
                        <a:lnSpc>
                          <a:spcPct val="115000"/>
                        </a:lnSpc>
                        <a:spcAft>
                          <a:spcPts val="0"/>
                        </a:spcAft>
                      </a:pPr>
                      <a:r>
                        <a:rPr lang="en-CA" sz="1100">
                          <a:effectLst/>
                        </a:rPr>
                        <a:t>Beats Per Minute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a:effectLst/>
                        </a:rPr>
                        <a:t>The tempo of the song.</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a:effectLst/>
                        </a:rPr>
                        <a:t>Quantitative: Ratio</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extLst>
                  <a:ext uri="{0D108BD9-81ED-4DB2-BD59-A6C34878D82A}">
                    <a16:rowId xmlns:a16="http://schemas.microsoft.com/office/drawing/2014/main" val="1613690993"/>
                  </a:ext>
                </a:extLst>
              </a:tr>
              <a:tr h="526387">
                <a:tc>
                  <a:txBody>
                    <a:bodyPr/>
                    <a:lstStyle/>
                    <a:p>
                      <a:pPr algn="just">
                        <a:lnSpc>
                          <a:spcPct val="115000"/>
                        </a:lnSpc>
                        <a:spcAft>
                          <a:spcPts val="0"/>
                        </a:spcAft>
                      </a:pPr>
                      <a:r>
                        <a:rPr lang="en-CA" sz="1100">
                          <a:effectLst/>
                        </a:rPr>
                        <a:t>Energy</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a:effectLst/>
                        </a:rPr>
                        <a:t>The energy of a song - the higher the value, the more energetic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a:effectLst/>
                        </a:rPr>
                        <a:t>Quantitative: Ratio</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extLst>
                  <a:ext uri="{0D108BD9-81ED-4DB2-BD59-A6C34878D82A}">
                    <a16:rowId xmlns:a16="http://schemas.microsoft.com/office/drawing/2014/main" val="1804677192"/>
                  </a:ext>
                </a:extLst>
              </a:tr>
              <a:tr h="526387">
                <a:tc>
                  <a:txBody>
                    <a:bodyPr/>
                    <a:lstStyle/>
                    <a:p>
                      <a:pPr algn="just">
                        <a:lnSpc>
                          <a:spcPct val="115000"/>
                        </a:lnSpc>
                        <a:spcAft>
                          <a:spcPts val="0"/>
                        </a:spcAft>
                      </a:pPr>
                      <a:r>
                        <a:rPr lang="en-CA" sz="1100">
                          <a:effectLst/>
                        </a:rPr>
                        <a:t>Danceability</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a:effectLst/>
                        </a:rPr>
                        <a:t>The higher the value, the easier it is to dance to this song.</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a:effectLst/>
                        </a:rPr>
                        <a:t>Quantitative: Ratio</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extLst>
                  <a:ext uri="{0D108BD9-81ED-4DB2-BD59-A6C34878D82A}">
                    <a16:rowId xmlns:a16="http://schemas.microsoft.com/office/drawing/2014/main" val="3195181594"/>
                  </a:ext>
                </a:extLst>
              </a:tr>
              <a:tr h="280895">
                <a:tc>
                  <a:txBody>
                    <a:bodyPr/>
                    <a:lstStyle/>
                    <a:p>
                      <a:pPr algn="just">
                        <a:lnSpc>
                          <a:spcPct val="115000"/>
                        </a:lnSpc>
                        <a:spcAft>
                          <a:spcPts val="0"/>
                        </a:spcAft>
                      </a:pPr>
                      <a:r>
                        <a:rPr lang="en-CA" sz="1100">
                          <a:effectLst/>
                        </a:rPr>
                        <a:t>Loudness dB</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a:effectLst/>
                        </a:rPr>
                        <a:t>The higher the value, the louder the song.</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a:effectLst/>
                        </a:rPr>
                        <a:t>Quantitative: Ratio</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extLst>
                  <a:ext uri="{0D108BD9-81ED-4DB2-BD59-A6C34878D82A}">
                    <a16:rowId xmlns:a16="http://schemas.microsoft.com/office/drawing/2014/main" val="3523286579"/>
                  </a:ext>
                </a:extLst>
              </a:tr>
              <a:tr h="526387">
                <a:tc>
                  <a:txBody>
                    <a:bodyPr/>
                    <a:lstStyle/>
                    <a:p>
                      <a:pPr algn="just">
                        <a:lnSpc>
                          <a:spcPct val="115000"/>
                        </a:lnSpc>
                        <a:spcAft>
                          <a:spcPts val="0"/>
                        </a:spcAft>
                      </a:pPr>
                      <a:r>
                        <a:rPr lang="en-CA" sz="1100">
                          <a:effectLst/>
                        </a:rPr>
                        <a:t>Liveness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a:effectLst/>
                        </a:rPr>
                        <a:t>The higher the value, the more likely the song is a live recording.</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a:effectLst/>
                        </a:rPr>
                        <a:t>Quantitative: Ratio</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extLst>
                  <a:ext uri="{0D108BD9-81ED-4DB2-BD59-A6C34878D82A}">
                    <a16:rowId xmlns:a16="http://schemas.microsoft.com/office/drawing/2014/main" val="1479081181"/>
                  </a:ext>
                </a:extLst>
              </a:tr>
              <a:tr h="526387">
                <a:tc>
                  <a:txBody>
                    <a:bodyPr/>
                    <a:lstStyle/>
                    <a:p>
                      <a:pPr algn="just">
                        <a:lnSpc>
                          <a:spcPct val="115000"/>
                        </a:lnSpc>
                        <a:spcAft>
                          <a:spcPts val="0"/>
                        </a:spcAft>
                      </a:pPr>
                      <a:r>
                        <a:rPr lang="en-CA" sz="1100">
                          <a:effectLst/>
                        </a:rPr>
                        <a:t>Valence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a:effectLst/>
                        </a:rPr>
                        <a:t>The higher the value, the more positive mood for the song.</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a:effectLst/>
                        </a:rPr>
                        <a:t>Quantitative: Ratio</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extLst>
                  <a:ext uri="{0D108BD9-81ED-4DB2-BD59-A6C34878D82A}">
                    <a16:rowId xmlns:a16="http://schemas.microsoft.com/office/drawing/2014/main" val="213531567"/>
                  </a:ext>
                </a:extLst>
              </a:tr>
              <a:tr h="280895">
                <a:tc>
                  <a:txBody>
                    <a:bodyPr/>
                    <a:lstStyle/>
                    <a:p>
                      <a:pPr algn="just">
                        <a:lnSpc>
                          <a:spcPct val="115000"/>
                        </a:lnSpc>
                        <a:spcAft>
                          <a:spcPts val="0"/>
                        </a:spcAft>
                      </a:pPr>
                      <a:r>
                        <a:rPr lang="en-CA" sz="1100">
                          <a:effectLst/>
                        </a:rPr>
                        <a:t>Length</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a:effectLst/>
                        </a:rPr>
                        <a:t>The duration of the song.</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a:effectLst/>
                        </a:rPr>
                        <a:t>Quantitative: Ratio</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extLst>
                  <a:ext uri="{0D108BD9-81ED-4DB2-BD59-A6C34878D82A}">
                    <a16:rowId xmlns:a16="http://schemas.microsoft.com/office/drawing/2014/main" val="306346498"/>
                  </a:ext>
                </a:extLst>
              </a:tr>
              <a:tr h="526387">
                <a:tc>
                  <a:txBody>
                    <a:bodyPr/>
                    <a:lstStyle/>
                    <a:p>
                      <a:pPr algn="just">
                        <a:lnSpc>
                          <a:spcPct val="115000"/>
                        </a:lnSpc>
                        <a:spcAft>
                          <a:spcPts val="0"/>
                        </a:spcAft>
                      </a:pPr>
                      <a:r>
                        <a:rPr lang="en-CA" sz="1100">
                          <a:effectLst/>
                        </a:rPr>
                        <a:t>Acousticness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a:effectLst/>
                        </a:rPr>
                        <a:t>The higher the value the more acoustic the song</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a:effectLst/>
                        </a:rPr>
                        <a:t>Quantitative: Ratio</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extLst>
                  <a:ext uri="{0D108BD9-81ED-4DB2-BD59-A6C34878D82A}">
                    <a16:rowId xmlns:a16="http://schemas.microsoft.com/office/drawing/2014/main" val="707165304"/>
                  </a:ext>
                </a:extLst>
              </a:tr>
              <a:tr h="526387">
                <a:tc>
                  <a:txBody>
                    <a:bodyPr/>
                    <a:lstStyle/>
                    <a:p>
                      <a:pPr algn="just">
                        <a:lnSpc>
                          <a:spcPct val="115000"/>
                        </a:lnSpc>
                        <a:spcAft>
                          <a:spcPts val="0"/>
                        </a:spcAft>
                      </a:pPr>
                      <a:r>
                        <a:rPr lang="en-CA" sz="1100">
                          <a:effectLst/>
                        </a:rPr>
                        <a:t>Speechiness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a:effectLst/>
                        </a:rPr>
                        <a:t>The higher the value the more spoken word the song contains.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a:effectLst/>
                        </a:rPr>
                        <a:t>Quantitative: Ratio</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extLst>
                  <a:ext uri="{0D108BD9-81ED-4DB2-BD59-A6C34878D82A}">
                    <a16:rowId xmlns:a16="http://schemas.microsoft.com/office/drawing/2014/main" val="2404375537"/>
                  </a:ext>
                </a:extLst>
              </a:tr>
              <a:tr h="526387">
                <a:tc>
                  <a:txBody>
                    <a:bodyPr/>
                    <a:lstStyle/>
                    <a:p>
                      <a:pPr algn="just">
                        <a:lnSpc>
                          <a:spcPct val="115000"/>
                        </a:lnSpc>
                        <a:spcAft>
                          <a:spcPts val="0"/>
                        </a:spcAft>
                      </a:pPr>
                      <a:r>
                        <a:rPr lang="en-CA" sz="1100">
                          <a:effectLst/>
                        </a:rPr>
                        <a:t>Popularity</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a:effectLst/>
                        </a:rPr>
                        <a:t>The higher the value the more popular the song is.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tc>
                  <a:txBody>
                    <a:bodyPr/>
                    <a:lstStyle/>
                    <a:p>
                      <a:pPr algn="just">
                        <a:lnSpc>
                          <a:spcPct val="115000"/>
                        </a:lnSpc>
                        <a:spcAft>
                          <a:spcPts val="0"/>
                        </a:spcAft>
                      </a:pPr>
                      <a:r>
                        <a:rPr lang="en-CA" sz="1100" dirty="0">
                          <a:effectLst/>
                        </a:rPr>
                        <a:t>Quantitative: Ratio</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6542" marR="46542" marT="0" marB="0"/>
                </a:tc>
                <a:extLst>
                  <a:ext uri="{0D108BD9-81ED-4DB2-BD59-A6C34878D82A}">
                    <a16:rowId xmlns:a16="http://schemas.microsoft.com/office/drawing/2014/main" val="1677829856"/>
                  </a:ext>
                </a:extLst>
              </a:tr>
            </a:tbl>
          </a:graphicData>
        </a:graphic>
      </p:graphicFrame>
    </p:spTree>
    <p:extLst>
      <p:ext uri="{BB962C8B-B14F-4D97-AF65-F5344CB8AC3E}">
        <p14:creationId xmlns:p14="http://schemas.microsoft.com/office/powerpoint/2010/main" val="3371584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0F5A-72C8-476B-BC3B-1B1321FB1906}"/>
              </a:ext>
            </a:extLst>
          </p:cNvPr>
          <p:cNvSpPr>
            <a:spLocks noGrp="1"/>
          </p:cNvSpPr>
          <p:nvPr>
            <p:ph type="title"/>
          </p:nvPr>
        </p:nvSpPr>
        <p:spPr>
          <a:xfrm>
            <a:off x="1883799" y="586788"/>
            <a:ext cx="8911687" cy="1280890"/>
          </a:xfrm>
        </p:spPr>
        <p:txBody>
          <a:bodyPr/>
          <a:lstStyle/>
          <a:p>
            <a:r>
              <a:rPr lang="en-CA" b="1" u="sng" dirty="0">
                <a:latin typeface="Times New Roman" panose="02020603050405020304" pitchFamily="18" charset="0"/>
                <a:cs typeface="Times New Roman" panose="02020603050405020304" pitchFamily="18" charset="0"/>
              </a:rPr>
              <a:t>Purpose Of The Project</a:t>
            </a:r>
          </a:p>
        </p:txBody>
      </p:sp>
      <p:sp>
        <p:nvSpPr>
          <p:cNvPr id="3" name="Content Placeholder 2">
            <a:extLst>
              <a:ext uri="{FF2B5EF4-FFF2-40B4-BE49-F238E27FC236}">
                <a16:creationId xmlns:a16="http://schemas.microsoft.com/office/drawing/2014/main" id="{DD8CF934-AA84-4787-9CED-7EDF4D6B906C}"/>
              </a:ext>
            </a:extLst>
          </p:cNvPr>
          <p:cNvSpPr>
            <a:spLocks noGrp="1"/>
          </p:cNvSpPr>
          <p:nvPr>
            <p:ph idx="1"/>
          </p:nvPr>
        </p:nvSpPr>
        <p:spPr>
          <a:xfrm>
            <a:off x="1883799" y="1540189"/>
            <a:ext cx="8915400" cy="3777622"/>
          </a:xfrm>
        </p:spPr>
        <p:txBody>
          <a:bodyPr/>
          <a:lstStyle/>
          <a:p>
            <a:r>
              <a:rPr lang="en-CA" dirty="0">
                <a:latin typeface="Times New Roman" panose="02020603050405020304" pitchFamily="18" charset="0"/>
                <a:cs typeface="Times New Roman" panose="02020603050405020304" pitchFamily="18" charset="0"/>
              </a:rPr>
              <a:t>The dataset “Social Network Ads” is used to compare similarity between the customers based on purchasing pattern. This will help the business to understand the pattern &amp; segment of similar customer and increase its sales by targeting the similar customers.</a:t>
            </a:r>
          </a:p>
          <a:p>
            <a:r>
              <a:rPr lang="en-CA" dirty="0">
                <a:latin typeface="Times New Roman" panose="02020603050405020304" pitchFamily="18" charset="0"/>
                <a:cs typeface="Times New Roman" panose="02020603050405020304" pitchFamily="18" charset="0"/>
              </a:rPr>
              <a:t>The dataset “Top 50 Spotify” is used to perform various clustering methods to cluster the singers into groups and help business understand which singers are similar in nature so that they can improve the recommendation system for customer.</a:t>
            </a:r>
          </a:p>
        </p:txBody>
      </p:sp>
    </p:spTree>
    <p:extLst>
      <p:ext uri="{BB962C8B-B14F-4D97-AF65-F5344CB8AC3E}">
        <p14:creationId xmlns:p14="http://schemas.microsoft.com/office/powerpoint/2010/main" val="1747937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29461-8CDD-4420-8AE7-CCAF83B50EDF}"/>
              </a:ext>
            </a:extLst>
          </p:cNvPr>
          <p:cNvSpPr>
            <a:spLocks noGrp="1"/>
          </p:cNvSpPr>
          <p:nvPr>
            <p:ph type="title"/>
          </p:nvPr>
        </p:nvSpPr>
        <p:spPr>
          <a:xfrm>
            <a:off x="1799823" y="605449"/>
            <a:ext cx="8911687" cy="1280890"/>
          </a:xfrm>
        </p:spPr>
        <p:txBody>
          <a:bodyPr/>
          <a:lstStyle/>
          <a:p>
            <a:r>
              <a:rPr lang="en-CA" b="1" u="sng" dirty="0">
                <a:latin typeface="Times New Roman" panose="02020603050405020304" pitchFamily="18" charset="0"/>
                <a:cs typeface="Times New Roman" panose="02020603050405020304" pitchFamily="18" charset="0"/>
              </a:rPr>
              <a:t>Binary Similarity Coefficient</a:t>
            </a:r>
          </a:p>
        </p:txBody>
      </p:sp>
      <p:sp>
        <p:nvSpPr>
          <p:cNvPr id="3" name="Content Placeholder 2">
            <a:extLst>
              <a:ext uri="{FF2B5EF4-FFF2-40B4-BE49-F238E27FC236}">
                <a16:creationId xmlns:a16="http://schemas.microsoft.com/office/drawing/2014/main" id="{EC2AC164-83BF-43B7-8FEE-02D797084BD1}"/>
              </a:ext>
            </a:extLst>
          </p:cNvPr>
          <p:cNvSpPr>
            <a:spLocks noGrp="1"/>
          </p:cNvSpPr>
          <p:nvPr>
            <p:ph idx="1"/>
          </p:nvPr>
        </p:nvSpPr>
        <p:spPr>
          <a:xfrm>
            <a:off x="1799823" y="1685730"/>
            <a:ext cx="8915400" cy="3777622"/>
          </a:xfrm>
        </p:spPr>
        <p:txBody>
          <a:bodyPr/>
          <a:lstStyle/>
          <a:p>
            <a:r>
              <a:rPr lang="en-CA" dirty="0">
                <a:latin typeface="Times New Roman" panose="02020603050405020304" pitchFamily="18" charset="0"/>
                <a:cs typeface="Times New Roman" panose="02020603050405020304" pitchFamily="18" charset="0"/>
              </a:rPr>
              <a:t>The similarity measure which deals with binary data is called binary similarity coefficient. </a:t>
            </a:r>
          </a:p>
          <a:p>
            <a:r>
              <a:rPr lang="en-CA" dirty="0">
                <a:latin typeface="Times New Roman" panose="02020603050405020304" pitchFamily="18" charset="0"/>
                <a:cs typeface="Times New Roman" panose="02020603050405020304" pitchFamily="18" charset="0"/>
              </a:rPr>
              <a:t>Methods to be used:</a:t>
            </a:r>
          </a:p>
          <a:p>
            <a:pPr marL="0" indent="0">
              <a:buNone/>
            </a:pPr>
            <a:r>
              <a:rPr lang="en-CA" dirty="0">
                <a:latin typeface="Times New Roman" panose="02020603050405020304" pitchFamily="18" charset="0"/>
                <a:cs typeface="Times New Roman" panose="02020603050405020304" pitchFamily="18" charset="0"/>
              </a:rPr>
              <a:t>            </a:t>
            </a:r>
            <a:r>
              <a:rPr lang="en-CA" dirty="0" err="1">
                <a:latin typeface="Times New Roman" panose="02020603050405020304" pitchFamily="18" charset="0"/>
                <a:cs typeface="Times New Roman" panose="02020603050405020304" pitchFamily="18" charset="0"/>
              </a:rPr>
              <a:t>i</a:t>
            </a:r>
            <a:r>
              <a:rPr lang="en-CA" dirty="0">
                <a:latin typeface="Times New Roman" panose="02020603050405020304" pitchFamily="18" charset="0"/>
                <a:cs typeface="Times New Roman" panose="02020603050405020304" pitchFamily="18" charset="0"/>
              </a:rPr>
              <a:t>) Simple Matching</a:t>
            </a:r>
          </a:p>
          <a:p>
            <a:pPr marL="0" indent="0">
              <a:buNone/>
            </a:pPr>
            <a:r>
              <a:rPr lang="en-CA" dirty="0">
                <a:latin typeface="Times New Roman" panose="02020603050405020304" pitchFamily="18" charset="0"/>
                <a:cs typeface="Times New Roman" panose="02020603050405020304" pitchFamily="18" charset="0"/>
              </a:rPr>
              <a:t>            ii) Jaccard</a:t>
            </a:r>
          </a:p>
          <a:p>
            <a:pPr marL="0" indent="0">
              <a:buNone/>
            </a:pPr>
            <a:r>
              <a:rPr lang="en-CA" dirty="0">
                <a:latin typeface="Times New Roman" panose="02020603050405020304" pitchFamily="18" charset="0"/>
                <a:cs typeface="Times New Roman" panose="02020603050405020304" pitchFamily="18" charset="0"/>
              </a:rPr>
              <a:t>            iii) Dice</a:t>
            </a:r>
          </a:p>
          <a:p>
            <a:pPr marL="0" indent="0">
              <a:buNone/>
            </a:pP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9632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1313-8D9B-4A28-A7C4-1AC225CE8F5F}"/>
              </a:ext>
            </a:extLst>
          </p:cNvPr>
          <p:cNvSpPr>
            <a:spLocks noGrp="1"/>
          </p:cNvSpPr>
          <p:nvPr>
            <p:ph type="title"/>
          </p:nvPr>
        </p:nvSpPr>
        <p:spPr>
          <a:xfrm>
            <a:off x="1678526" y="624113"/>
            <a:ext cx="8911687" cy="584775"/>
          </a:xfrm>
          <a:noFill/>
        </p:spPr>
        <p:txBody>
          <a:bodyPr wrap="square" rtlCol="0">
            <a:spAutoFit/>
          </a:bodyPr>
          <a:lstStyle/>
          <a:p>
            <a:r>
              <a:rPr lang="en-CA" sz="3200" b="1" u="sng" dirty="0">
                <a:solidFill>
                  <a:schemeClr val="tx1"/>
                </a:solidFill>
                <a:latin typeface="Times New Roman" panose="02020603050405020304" pitchFamily="18" charset="0"/>
                <a:ea typeface="+mn-ea"/>
                <a:cs typeface="Times New Roman" panose="02020603050405020304" pitchFamily="18" charset="0"/>
              </a:rPr>
              <a:t>1. Simple</a:t>
            </a:r>
            <a:r>
              <a:rPr lang="en-CA" sz="3200" b="1" dirty="0">
                <a:solidFill>
                  <a:schemeClr val="tx1"/>
                </a:solidFill>
                <a:latin typeface="Times New Roman" panose="02020603050405020304" pitchFamily="18" charset="0"/>
                <a:ea typeface="+mn-ea"/>
                <a:cs typeface="Times New Roman" panose="02020603050405020304" pitchFamily="18" charset="0"/>
              </a:rPr>
              <a:t> </a:t>
            </a:r>
            <a:r>
              <a:rPr lang="en-CA" sz="3200" b="1" u="sng" dirty="0">
                <a:solidFill>
                  <a:schemeClr val="tx1"/>
                </a:solidFill>
                <a:latin typeface="Times New Roman" panose="02020603050405020304" pitchFamily="18" charset="0"/>
                <a:ea typeface="+mn-ea"/>
                <a:cs typeface="Times New Roman" panose="02020603050405020304" pitchFamily="18" charset="0"/>
              </a:rPr>
              <a:t>Matching</a:t>
            </a:r>
          </a:p>
        </p:txBody>
      </p:sp>
      <p:pic>
        <p:nvPicPr>
          <p:cNvPr id="6" name="Content Placeholder 5">
            <a:extLst>
              <a:ext uri="{FF2B5EF4-FFF2-40B4-BE49-F238E27FC236}">
                <a16:creationId xmlns:a16="http://schemas.microsoft.com/office/drawing/2014/main" id="{4BBE180D-3DFC-466F-8D7F-C7855F8D1162}"/>
              </a:ext>
            </a:extLst>
          </p:cNvPr>
          <p:cNvPicPr>
            <a:picLocks noGrp="1" noChangeAspect="1"/>
          </p:cNvPicPr>
          <p:nvPr>
            <p:ph idx="1"/>
          </p:nvPr>
        </p:nvPicPr>
        <p:blipFill>
          <a:blip r:embed="rId2"/>
          <a:stretch>
            <a:fillRect/>
          </a:stretch>
        </p:blipFill>
        <p:spPr>
          <a:xfrm>
            <a:off x="1123285" y="1409495"/>
            <a:ext cx="4463766" cy="1471357"/>
          </a:xfrm>
          <a:prstGeom prst="rect">
            <a:avLst/>
          </a:prstGeom>
        </p:spPr>
      </p:pic>
      <p:pic>
        <p:nvPicPr>
          <p:cNvPr id="7" name="Picture 6">
            <a:extLst>
              <a:ext uri="{FF2B5EF4-FFF2-40B4-BE49-F238E27FC236}">
                <a16:creationId xmlns:a16="http://schemas.microsoft.com/office/drawing/2014/main" id="{5BB23843-AB1B-4C7B-B007-91ADE0E2E592}"/>
              </a:ext>
            </a:extLst>
          </p:cNvPr>
          <p:cNvPicPr/>
          <p:nvPr/>
        </p:nvPicPr>
        <p:blipFill>
          <a:blip r:embed="rId3"/>
          <a:stretch>
            <a:fillRect/>
          </a:stretch>
        </p:blipFill>
        <p:spPr>
          <a:xfrm>
            <a:off x="1104616" y="3509183"/>
            <a:ext cx="4463766" cy="25743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A4D8BDEC-FE09-4F99-A192-AFC8EBD894EA}"/>
              </a:ext>
            </a:extLst>
          </p:cNvPr>
          <p:cNvPicPr/>
          <p:nvPr/>
        </p:nvPicPr>
        <p:blipFill>
          <a:blip r:embed="rId4"/>
          <a:stretch>
            <a:fillRect/>
          </a:stretch>
        </p:blipFill>
        <p:spPr>
          <a:xfrm>
            <a:off x="6054734" y="1409496"/>
            <a:ext cx="5943600" cy="44603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FA504861-4844-4E9F-B515-F622736F5B19}"/>
              </a:ext>
            </a:extLst>
          </p:cNvPr>
          <p:cNvSpPr txBox="1"/>
          <p:nvPr/>
        </p:nvSpPr>
        <p:spPr>
          <a:xfrm>
            <a:off x="1113949" y="3051110"/>
            <a:ext cx="4363123" cy="307777"/>
          </a:xfrm>
          <a:prstGeom prst="rect">
            <a:avLst/>
          </a:prstGeom>
          <a:noFill/>
        </p:spPr>
        <p:txBody>
          <a:bodyPr wrap="square" rtlCol="0">
            <a:spAutoFit/>
          </a:bodyPr>
          <a:lstStyle/>
          <a:p>
            <a:r>
              <a:rPr lang="en-CA" sz="1400" b="1" dirty="0">
                <a:latin typeface="Times New Roman" panose="02020603050405020304" pitchFamily="18" charset="0"/>
                <a:cs typeface="Times New Roman" panose="02020603050405020304" pitchFamily="18" charset="0"/>
              </a:rPr>
              <a:t>1</a:t>
            </a:r>
            <a:r>
              <a:rPr lang="en-CA" sz="1400" dirty="0">
                <a:latin typeface="Times New Roman" panose="02020603050405020304" pitchFamily="18" charset="0"/>
                <a:cs typeface="Times New Roman" panose="02020603050405020304" pitchFamily="18" charset="0"/>
              </a:rPr>
              <a:t>. Similarity matrix (method = “simple matching”)</a:t>
            </a:r>
          </a:p>
        </p:txBody>
      </p:sp>
      <p:sp>
        <p:nvSpPr>
          <p:cNvPr id="51" name="TextBox 50">
            <a:extLst>
              <a:ext uri="{FF2B5EF4-FFF2-40B4-BE49-F238E27FC236}">
                <a16:creationId xmlns:a16="http://schemas.microsoft.com/office/drawing/2014/main" id="{DDA08C4D-762C-491B-9821-9D3C750FCA23}"/>
              </a:ext>
            </a:extLst>
          </p:cNvPr>
          <p:cNvSpPr txBox="1"/>
          <p:nvPr/>
        </p:nvSpPr>
        <p:spPr>
          <a:xfrm>
            <a:off x="1219695" y="6246191"/>
            <a:ext cx="4363123" cy="307777"/>
          </a:xfrm>
          <a:prstGeom prst="rect">
            <a:avLst/>
          </a:prstGeom>
          <a:noFill/>
        </p:spPr>
        <p:txBody>
          <a:bodyPr wrap="square" rtlCol="0">
            <a:spAutoFit/>
          </a:bodyPr>
          <a:lstStyle/>
          <a:p>
            <a:r>
              <a:rPr lang="en-CA" sz="1400" b="1" dirty="0">
                <a:latin typeface="Times New Roman" panose="02020603050405020304" pitchFamily="18" charset="0"/>
                <a:cs typeface="Times New Roman" panose="02020603050405020304" pitchFamily="18" charset="0"/>
              </a:rPr>
              <a:t>2. </a:t>
            </a:r>
            <a:r>
              <a:rPr lang="en-CA" sz="1400" dirty="0">
                <a:latin typeface="Times New Roman" panose="02020603050405020304" pitchFamily="18" charset="0"/>
                <a:cs typeface="Times New Roman" panose="02020603050405020304" pitchFamily="18" charset="0"/>
              </a:rPr>
              <a:t>Elbow method to find optimal no. of clusters (k=3). </a:t>
            </a:r>
          </a:p>
        </p:txBody>
      </p:sp>
      <p:sp>
        <p:nvSpPr>
          <p:cNvPr id="53" name="TextBox 52">
            <a:extLst>
              <a:ext uri="{FF2B5EF4-FFF2-40B4-BE49-F238E27FC236}">
                <a16:creationId xmlns:a16="http://schemas.microsoft.com/office/drawing/2014/main" id="{5E1F6F5E-C7AE-4A85-984F-4FC82FA884DF}"/>
              </a:ext>
            </a:extLst>
          </p:cNvPr>
          <p:cNvSpPr txBox="1"/>
          <p:nvPr/>
        </p:nvSpPr>
        <p:spPr>
          <a:xfrm>
            <a:off x="6000081" y="6225321"/>
            <a:ext cx="4363123" cy="307777"/>
          </a:xfrm>
          <a:prstGeom prst="rect">
            <a:avLst/>
          </a:prstGeom>
          <a:noFill/>
        </p:spPr>
        <p:txBody>
          <a:bodyPr wrap="square" rtlCol="0">
            <a:spAutoFit/>
          </a:bodyPr>
          <a:lstStyle/>
          <a:p>
            <a:r>
              <a:rPr lang="en-CA" sz="1400" b="1" dirty="0">
                <a:latin typeface="Times New Roman" panose="02020603050405020304" pitchFamily="18" charset="0"/>
                <a:cs typeface="Times New Roman" panose="02020603050405020304" pitchFamily="18" charset="0"/>
              </a:rPr>
              <a:t>3.</a:t>
            </a:r>
            <a:r>
              <a:rPr lang="en-CA" sz="1400" dirty="0">
                <a:latin typeface="Times New Roman" panose="02020603050405020304" pitchFamily="18" charset="0"/>
                <a:cs typeface="Times New Roman" panose="02020603050405020304" pitchFamily="18" charset="0"/>
              </a:rPr>
              <a:t> Cluster plot of 3 clusters formed by </a:t>
            </a:r>
            <a:r>
              <a:rPr lang="en-CA" sz="1400" dirty="0" err="1">
                <a:latin typeface="Times New Roman" panose="02020603050405020304" pitchFamily="18" charset="0"/>
                <a:cs typeface="Times New Roman" panose="02020603050405020304" pitchFamily="18" charset="0"/>
              </a:rPr>
              <a:t>kmeans</a:t>
            </a:r>
            <a:r>
              <a:rPr lang="en-CA" sz="1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3730898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543</TotalTime>
  <Words>1353</Words>
  <Application>Microsoft Office PowerPoint</Application>
  <PresentationFormat>Widescreen</PresentationFormat>
  <Paragraphs>190</Paragraphs>
  <Slides>29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Century Gothic</vt:lpstr>
      <vt:lpstr>Times New Roman</vt:lpstr>
      <vt:lpstr>Wingdings 3</vt:lpstr>
      <vt:lpstr>Wisp</vt:lpstr>
      <vt:lpstr>To Illustrate Binary Similarity Coefficient  And Clustering Methods On The Given Datasets </vt:lpstr>
      <vt:lpstr>Objective Of The Project:</vt:lpstr>
      <vt:lpstr>Datasets Description</vt:lpstr>
      <vt:lpstr>EDA: Social Network Ads</vt:lpstr>
      <vt:lpstr>EDA: Social Network Ads contd..</vt:lpstr>
      <vt:lpstr>Datasets Description                                contd.. </vt:lpstr>
      <vt:lpstr>Purpose Of The Project</vt:lpstr>
      <vt:lpstr>Binary Similarity Coefficient</vt:lpstr>
      <vt:lpstr>1. Simple Matching</vt:lpstr>
      <vt:lpstr>2. Jaccard</vt:lpstr>
      <vt:lpstr>3. Dice</vt:lpstr>
      <vt:lpstr>Conclusion of Binary Similarity Coefficient:</vt:lpstr>
      <vt:lpstr>Cluster Analysis</vt:lpstr>
      <vt:lpstr>Assessing Cluster Tendency</vt:lpstr>
      <vt:lpstr>PowerPoint Presentation</vt:lpstr>
      <vt:lpstr>PowerPoint Presentation</vt:lpstr>
      <vt:lpstr>PowerPoint Presentation</vt:lpstr>
      <vt:lpstr>Hierarchical Clustering                                                   </vt:lpstr>
      <vt:lpstr>Hierarchical Clustering                                                   </vt:lpstr>
      <vt:lpstr>Agglomerative Clustering: Single Linkage                                                   </vt:lpstr>
      <vt:lpstr>Agglomerative Clustering: Complete Linkage                                                   </vt:lpstr>
      <vt:lpstr>Agglomerative Clustering: Average Linkage                                                   </vt:lpstr>
      <vt:lpstr>Agglomerative Clustering: Ward Linkage                                                   </vt:lpstr>
      <vt:lpstr>Correlation plot of all linkage methods </vt:lpstr>
      <vt:lpstr>PowerPoint Presentation</vt:lpstr>
      <vt:lpstr>Divisive Clustering</vt:lpstr>
      <vt:lpstr>Partitional Clustering: K-Means</vt:lpstr>
      <vt:lpstr>Partitional Clustering: K-Mediods(PAM)</vt:lpstr>
      <vt:lpstr>Conclusion of Clustering: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 Illustrate Binary Similarity Coefficient  And Clustering Methods On The Given Datasets </dc:title>
  <dc:creator>NANCY RAI</dc:creator>
  <cp:lastModifiedBy>Abhishek Singh</cp:lastModifiedBy>
  <cp:revision>160</cp:revision>
  <dcterms:created xsi:type="dcterms:W3CDTF">2020-03-29T02:23:05Z</dcterms:created>
  <dcterms:modified xsi:type="dcterms:W3CDTF">2021-01-22T20:59:58Z</dcterms:modified>
</cp:coreProperties>
</file>